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83" r:id="rId4"/>
    <p:sldId id="284" r:id="rId5"/>
    <p:sldId id="263" r:id="rId6"/>
    <p:sldId id="264" r:id="rId7"/>
    <p:sldId id="303" r:id="rId8"/>
    <p:sldId id="258" r:id="rId9"/>
    <p:sldId id="294" r:id="rId10"/>
    <p:sldId id="291" r:id="rId11"/>
    <p:sldId id="295" r:id="rId12"/>
    <p:sldId id="301" r:id="rId13"/>
    <p:sldId id="304" r:id="rId14"/>
    <p:sldId id="299" r:id="rId15"/>
    <p:sldId id="300" r:id="rId16"/>
    <p:sldId id="265" r:id="rId17"/>
    <p:sldId id="266" r:id="rId18"/>
    <p:sldId id="267" r:id="rId19"/>
    <p:sldId id="270" r:id="rId20"/>
    <p:sldId id="271" r:id="rId21"/>
    <p:sldId id="272" r:id="rId22"/>
    <p:sldId id="277" r:id="rId23"/>
    <p:sldId id="278" r:id="rId24"/>
    <p:sldId id="279" r:id="rId25"/>
    <p:sldId id="280" r:id="rId26"/>
    <p:sldId id="281"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41B9FE-84FC-44CD-8564-DAE142613ACD}" type="datetimeFigureOut">
              <a:rPr lang="it-IT" smtClean="0"/>
              <a:t>27/05/2022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787F4-94CA-488F-A1D9-B229B02FED7B}" type="slidenum">
              <a:rPr lang="it-IT" smtClean="0"/>
              <a:t>‹N›</a:t>
            </a:fld>
            <a:endParaRPr lang="it-IT"/>
          </a:p>
        </p:txBody>
      </p:sp>
    </p:spTree>
    <p:extLst>
      <p:ext uri="{BB962C8B-B14F-4D97-AF65-F5344CB8AC3E}">
        <p14:creationId xmlns:p14="http://schemas.microsoft.com/office/powerpoint/2010/main" val="169133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8E1725C9-2625-479D-B861-1CA6B46E5CFB}" type="slidenum">
              <a:rPr lang="it-IT" altLang="it-IT">
                <a:solidFill>
                  <a:srgbClr val="000000"/>
                </a:solidFill>
              </a:rPr>
              <a:pPr eaLnBrk="1" hangingPunct="1"/>
              <a:t>27</a:t>
            </a:fld>
            <a:endParaRPr lang="it-IT" altLang="it-IT">
              <a:solidFill>
                <a:srgbClr val="000000"/>
              </a:solidFill>
            </a:endParaRPr>
          </a:p>
        </p:txBody>
      </p:sp>
      <p:sp>
        <p:nvSpPr>
          <p:cNvPr id="3481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a:latin typeface="Times New Roman" panose="02020603050405020304" pitchFamily="18" charset="0"/>
              </a:rPr>
              <a:t>I:O: NEL SITO DEL DIPARTIMENTO DI DIAGNOSTICA PER IMMAGINI</a:t>
            </a:r>
          </a:p>
          <a:p>
            <a:endParaRPr lang="it-IT" altLang="it-IT">
              <a:latin typeface="Times New Roman" panose="02020603050405020304" pitchFamily="18" charset="0"/>
            </a:endParaRPr>
          </a:p>
          <a:p>
            <a:r>
              <a:rPr lang="it-IT" altLang="it-IT">
                <a:latin typeface="Times New Roman" panose="02020603050405020304" pitchFamily="18" charset="0"/>
              </a:rPr>
              <a:t>Cetirizina: Zirtec</a:t>
            </a:r>
          </a:p>
          <a:p>
            <a:r>
              <a:rPr lang="it-IT" altLang="it-IT">
                <a:latin typeface="Times New Roman" panose="02020603050405020304" pitchFamily="18" charset="0"/>
              </a:rPr>
              <a:t>Clorfenamina: trimeton</a:t>
            </a:r>
          </a:p>
        </p:txBody>
      </p:sp>
    </p:spTree>
    <p:extLst>
      <p:ext uri="{BB962C8B-B14F-4D97-AF65-F5344CB8AC3E}">
        <p14:creationId xmlns:p14="http://schemas.microsoft.com/office/powerpoint/2010/main" val="3202108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92A660D0-4054-4870-9844-83ECDB0EC9E3}" type="slidenum">
              <a:rPr lang="it-IT" altLang="it-IT">
                <a:solidFill>
                  <a:srgbClr val="000000"/>
                </a:solidFill>
              </a:rPr>
              <a:pPr eaLnBrk="1" hangingPunct="1"/>
              <a:t>36</a:t>
            </a:fld>
            <a:endParaRPr lang="it-IT" altLang="it-IT">
              <a:solidFill>
                <a:srgbClr val="000000"/>
              </a:solidFill>
            </a:endParaRPr>
          </a:p>
        </p:txBody>
      </p:sp>
      <p:sp>
        <p:nvSpPr>
          <p:cNvPr id="4505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28471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5A06BC5F-3AFB-4ABB-AB38-5149B1BF3053}" type="slidenum">
              <a:rPr lang="it-IT" altLang="it-IT">
                <a:solidFill>
                  <a:srgbClr val="000000"/>
                </a:solidFill>
              </a:rPr>
              <a:pPr eaLnBrk="1" hangingPunct="1"/>
              <a:t>37</a:t>
            </a:fld>
            <a:endParaRPr lang="it-IT" altLang="it-IT">
              <a:solidFill>
                <a:srgbClr val="000000"/>
              </a:solidFill>
            </a:endParaRPr>
          </a:p>
        </p:txBody>
      </p:sp>
      <p:sp>
        <p:nvSpPr>
          <p:cNvPr id="46083"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642044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75DE0F8B-6138-48F5-8369-B5A7A9807D9B}" type="slidenum">
              <a:rPr lang="it-IT" altLang="it-IT">
                <a:solidFill>
                  <a:srgbClr val="000000"/>
                </a:solidFill>
              </a:rPr>
              <a:pPr eaLnBrk="1" hangingPunct="1"/>
              <a:t>38</a:t>
            </a:fld>
            <a:endParaRPr lang="it-IT" altLang="it-IT">
              <a:solidFill>
                <a:srgbClr val="000000"/>
              </a:solidFill>
            </a:endParaRPr>
          </a:p>
        </p:txBody>
      </p:sp>
      <p:sp>
        <p:nvSpPr>
          <p:cNvPr id="47107"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a:latin typeface="Times New Roman" panose="02020603050405020304" pitchFamily="18" charset="0"/>
              </a:rPr>
              <a:t>1° luglio 2020</a:t>
            </a:r>
          </a:p>
        </p:txBody>
      </p:sp>
    </p:spTree>
    <p:extLst>
      <p:ext uri="{BB962C8B-B14F-4D97-AF65-F5344CB8AC3E}">
        <p14:creationId xmlns:p14="http://schemas.microsoft.com/office/powerpoint/2010/main" val="904928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3D42597A-2D39-488A-87B0-80DC0E33150B}" type="slidenum">
              <a:rPr lang="it-IT" altLang="it-IT">
                <a:solidFill>
                  <a:srgbClr val="000000"/>
                </a:solidFill>
              </a:rPr>
              <a:pPr eaLnBrk="1" hangingPunct="1"/>
              <a:t>39</a:t>
            </a:fld>
            <a:endParaRPr lang="it-IT" altLang="it-IT">
              <a:solidFill>
                <a:srgbClr val="000000"/>
              </a:solidFill>
            </a:endParaRPr>
          </a:p>
        </p:txBody>
      </p:sp>
      <p:sp>
        <p:nvSpPr>
          <p:cNvPr id="48131"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6031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E3D6E79F-707F-4917-B5EE-5E55570EAF9F}" type="slidenum">
              <a:rPr lang="it-IT" altLang="it-IT">
                <a:solidFill>
                  <a:srgbClr val="000000"/>
                </a:solidFill>
              </a:rPr>
              <a:pPr eaLnBrk="1" hangingPunct="1"/>
              <a:t>40</a:t>
            </a:fld>
            <a:endParaRPr lang="it-IT" altLang="it-IT">
              <a:solidFill>
                <a:srgbClr val="000000"/>
              </a:solidFill>
            </a:endParaRPr>
          </a:p>
        </p:txBody>
      </p:sp>
      <p:sp>
        <p:nvSpPr>
          <p:cNvPr id="49155"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209271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DBE6AC00-DE2E-4F09-89BE-BDE2C51B13D9}" type="slidenum">
              <a:rPr lang="it-IT" altLang="it-IT">
                <a:solidFill>
                  <a:srgbClr val="000000"/>
                </a:solidFill>
              </a:rPr>
              <a:pPr eaLnBrk="1" hangingPunct="1"/>
              <a:t>41</a:t>
            </a:fld>
            <a:endParaRPr lang="it-IT" altLang="it-IT">
              <a:solidFill>
                <a:srgbClr val="000000"/>
              </a:solidFill>
            </a:endParaRPr>
          </a:p>
        </p:txBody>
      </p:sp>
      <p:sp>
        <p:nvSpPr>
          <p:cNvPr id="5017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417438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6E6C214F-8FBE-4906-A4AC-F91250B5C2FB}" type="slidenum">
              <a:rPr lang="it-IT" altLang="it-IT">
                <a:solidFill>
                  <a:srgbClr val="000000"/>
                </a:solidFill>
              </a:rPr>
              <a:pPr eaLnBrk="1" hangingPunct="1"/>
              <a:t>42</a:t>
            </a:fld>
            <a:endParaRPr lang="it-IT" altLang="it-IT">
              <a:solidFill>
                <a:srgbClr val="000000"/>
              </a:solidFill>
            </a:endParaRPr>
          </a:p>
        </p:txBody>
      </p:sp>
      <p:sp>
        <p:nvSpPr>
          <p:cNvPr id="51203"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a:latin typeface="Times New Roman" panose="02020603050405020304" pitchFamily="18" charset="0"/>
              </a:rPr>
              <a:t>Stampare loro; e dare al paziente, con la raccomandazione di leggerle attentamente</a:t>
            </a:r>
          </a:p>
        </p:txBody>
      </p:sp>
    </p:spTree>
    <p:extLst>
      <p:ext uri="{BB962C8B-B14F-4D97-AF65-F5344CB8AC3E}">
        <p14:creationId xmlns:p14="http://schemas.microsoft.com/office/powerpoint/2010/main" val="194823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B43E6284-E84F-45EF-8086-A64D4CAA60C0}" type="slidenum">
              <a:rPr lang="it-IT" altLang="it-IT">
                <a:solidFill>
                  <a:srgbClr val="000000"/>
                </a:solidFill>
              </a:rPr>
              <a:pPr eaLnBrk="1" hangingPunct="1"/>
              <a:t>43</a:t>
            </a:fld>
            <a:endParaRPr lang="it-IT" altLang="it-IT">
              <a:solidFill>
                <a:srgbClr val="000000"/>
              </a:solidFill>
            </a:endParaRPr>
          </a:p>
        </p:txBody>
      </p:sp>
      <p:sp>
        <p:nvSpPr>
          <p:cNvPr id="52227"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4077782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FED31DED-7DDF-4EF7-87EF-5C6B499B18C0}" type="slidenum">
              <a:rPr lang="it-IT" altLang="it-IT">
                <a:solidFill>
                  <a:srgbClr val="000000"/>
                </a:solidFill>
              </a:rPr>
              <a:pPr eaLnBrk="1" hangingPunct="1"/>
              <a:t>44</a:t>
            </a:fld>
            <a:endParaRPr lang="it-IT" altLang="it-IT">
              <a:solidFill>
                <a:srgbClr val="000000"/>
              </a:solidFill>
            </a:endParaRPr>
          </a:p>
        </p:txBody>
      </p:sp>
      <p:sp>
        <p:nvSpPr>
          <p:cNvPr id="53251"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446587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9F55D1F6-172C-4523-9DEF-5F684F37A892}" type="slidenum">
              <a:rPr lang="it-IT" altLang="it-IT">
                <a:solidFill>
                  <a:srgbClr val="000000"/>
                </a:solidFill>
              </a:rPr>
              <a:pPr eaLnBrk="1" hangingPunct="1"/>
              <a:t>28</a:t>
            </a:fld>
            <a:endParaRPr lang="it-IT" altLang="it-IT">
              <a:solidFill>
                <a:srgbClr val="000000"/>
              </a:solidFill>
            </a:endParaRPr>
          </a:p>
        </p:txBody>
      </p:sp>
      <p:sp>
        <p:nvSpPr>
          <p:cNvPr id="35843"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it-IT" altLang="it-IT">
                <a:latin typeface="Times New Roman" panose="02020603050405020304" pitchFamily="18" charset="0"/>
              </a:rPr>
              <a:t>I:O: NEL SITO DEL DIPARTIMENTO DI DIAGNOSTICA PER IMMAGINI</a:t>
            </a:r>
          </a:p>
          <a:p>
            <a:endParaRPr lang="it-IT" altLang="it-IT">
              <a:latin typeface="Times New Roman" panose="02020603050405020304" pitchFamily="18" charset="0"/>
            </a:endParaRPr>
          </a:p>
          <a:p>
            <a:r>
              <a:rPr lang="it-IT" altLang="it-IT">
                <a:latin typeface="Times New Roman" panose="02020603050405020304" pitchFamily="18" charset="0"/>
              </a:rPr>
              <a:t>Cetirizina: Zirtec</a:t>
            </a:r>
          </a:p>
          <a:p>
            <a:r>
              <a:rPr lang="it-IT" altLang="it-IT">
                <a:latin typeface="Times New Roman" panose="02020603050405020304" pitchFamily="18" charset="0"/>
              </a:rPr>
              <a:t>Clorfenamina: trimeton</a:t>
            </a:r>
          </a:p>
        </p:txBody>
      </p:sp>
    </p:spTree>
    <p:extLst>
      <p:ext uri="{BB962C8B-B14F-4D97-AF65-F5344CB8AC3E}">
        <p14:creationId xmlns:p14="http://schemas.microsoft.com/office/powerpoint/2010/main" val="2753780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BDB243E3-B2DD-4EC9-AE61-923029F470FB}" type="slidenum">
              <a:rPr lang="it-IT" altLang="it-IT">
                <a:solidFill>
                  <a:srgbClr val="000000"/>
                </a:solidFill>
              </a:rPr>
              <a:pPr eaLnBrk="1" hangingPunct="1"/>
              <a:t>29</a:t>
            </a:fld>
            <a:endParaRPr lang="it-IT" altLang="it-IT">
              <a:solidFill>
                <a:srgbClr val="000000"/>
              </a:solidFill>
            </a:endParaRPr>
          </a:p>
        </p:txBody>
      </p:sp>
      <p:sp>
        <p:nvSpPr>
          <p:cNvPr id="36867"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418666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830A2B56-7CCA-4594-AB1D-698FB23A295E}" type="slidenum">
              <a:rPr lang="it-IT" altLang="it-IT">
                <a:solidFill>
                  <a:srgbClr val="000000"/>
                </a:solidFill>
              </a:rPr>
              <a:pPr eaLnBrk="1" hangingPunct="1"/>
              <a:t>30</a:t>
            </a:fld>
            <a:endParaRPr lang="it-IT" altLang="it-IT">
              <a:solidFill>
                <a:srgbClr val="000000"/>
              </a:solidFill>
            </a:endParaRPr>
          </a:p>
        </p:txBody>
      </p:sp>
      <p:sp>
        <p:nvSpPr>
          <p:cNvPr id="37891"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106718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59D23DA3-65D0-46EB-AADF-B8F31C4DBA4E}" type="slidenum">
              <a:rPr lang="it-IT" altLang="it-IT">
                <a:solidFill>
                  <a:srgbClr val="000000"/>
                </a:solidFill>
              </a:rPr>
              <a:pPr eaLnBrk="1" hangingPunct="1"/>
              <a:t>31</a:t>
            </a:fld>
            <a:endParaRPr lang="it-IT" altLang="it-IT">
              <a:solidFill>
                <a:srgbClr val="000000"/>
              </a:solidFill>
            </a:endParaRPr>
          </a:p>
        </p:txBody>
      </p:sp>
      <p:sp>
        <p:nvSpPr>
          <p:cNvPr id="39939"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35278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EF4C2068-F39A-4AD3-9222-1A66107E5662}" type="slidenum">
              <a:rPr lang="it-IT" altLang="it-IT">
                <a:solidFill>
                  <a:srgbClr val="000000"/>
                </a:solidFill>
              </a:rPr>
              <a:pPr eaLnBrk="1" hangingPunct="1"/>
              <a:t>32</a:t>
            </a:fld>
            <a:endParaRPr lang="it-IT" altLang="it-IT">
              <a:solidFill>
                <a:srgbClr val="000000"/>
              </a:solidFill>
            </a:endParaRPr>
          </a:p>
        </p:txBody>
      </p:sp>
      <p:sp>
        <p:nvSpPr>
          <p:cNvPr id="40963" name="Rectangle 1"/>
          <p:cNvSpPr>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171183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02C395BC-9D2F-4D76-B4A8-610121F81357}" type="slidenum">
              <a:rPr lang="it-IT" altLang="it-IT">
                <a:solidFill>
                  <a:srgbClr val="000000"/>
                </a:solidFill>
              </a:rPr>
              <a:pPr eaLnBrk="1" hangingPunct="1"/>
              <a:t>33</a:t>
            </a:fld>
            <a:endParaRPr lang="it-IT" altLang="it-IT">
              <a:solidFill>
                <a:srgbClr val="000000"/>
              </a:solidFill>
            </a:endParaRPr>
          </a:p>
        </p:txBody>
      </p:sp>
      <p:sp>
        <p:nvSpPr>
          <p:cNvPr id="41987"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563566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7BC124BA-C7FB-4323-8F15-B746D31FC64B}" type="slidenum">
              <a:rPr lang="it-IT" altLang="it-IT">
                <a:solidFill>
                  <a:srgbClr val="000000"/>
                </a:solidFill>
              </a:rPr>
              <a:pPr eaLnBrk="1" hangingPunct="1"/>
              <a:t>34</a:t>
            </a:fld>
            <a:endParaRPr lang="it-IT" altLang="it-IT">
              <a:solidFill>
                <a:srgbClr val="000000"/>
              </a:solidFill>
            </a:endParaRPr>
          </a:p>
        </p:txBody>
      </p:sp>
      <p:sp>
        <p:nvSpPr>
          <p:cNvPr id="43011"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3432800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eaLnBrk="1" hangingPunct="1"/>
            <a:fld id="{050B6118-F357-4703-8001-B9E3800EB558}" type="slidenum">
              <a:rPr lang="it-IT" altLang="it-IT">
                <a:solidFill>
                  <a:srgbClr val="000000"/>
                </a:solidFill>
              </a:rPr>
              <a:pPr eaLnBrk="1" hangingPunct="1"/>
              <a:t>35</a:t>
            </a:fld>
            <a:endParaRPr lang="it-IT" altLang="it-IT">
              <a:solidFill>
                <a:srgbClr val="000000"/>
              </a:solidFill>
            </a:endParaRPr>
          </a:p>
        </p:txBody>
      </p:sp>
      <p:sp>
        <p:nvSpPr>
          <p:cNvPr id="44035" name="Rectangle 1"/>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latin typeface="Times New Roman" panose="02020603050405020304" pitchFamily="18" charset="0"/>
            </a:endParaRPr>
          </a:p>
        </p:txBody>
      </p:sp>
    </p:spTree>
    <p:extLst>
      <p:ext uri="{BB962C8B-B14F-4D97-AF65-F5344CB8AC3E}">
        <p14:creationId xmlns:p14="http://schemas.microsoft.com/office/powerpoint/2010/main" val="2095994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378FBF7-56B6-46A2-B129-8F99E9D6A9C5}" type="datetimeFigureOut">
              <a:rPr lang="it-IT" smtClean="0"/>
              <a:t>27/05/2022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177685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378FBF7-56B6-46A2-B129-8F99E9D6A9C5}" type="datetimeFigureOut">
              <a:rPr lang="it-IT" smtClean="0"/>
              <a:t>27/05/2022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4196754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378FBF7-56B6-46A2-B129-8F99E9D6A9C5}" type="datetimeFigureOut">
              <a:rPr lang="it-IT" smtClean="0"/>
              <a:t>27/05/2022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661941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378FBF7-56B6-46A2-B129-8F99E9D6A9C5}" type="datetimeFigureOut">
              <a:rPr lang="it-IT" smtClean="0"/>
              <a:t>27/05/2022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1143981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378FBF7-56B6-46A2-B129-8F99E9D6A9C5}" type="datetimeFigureOut">
              <a:rPr lang="it-IT" smtClean="0"/>
              <a:t>27/05/2022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154995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378FBF7-56B6-46A2-B129-8F99E9D6A9C5}" type="datetimeFigureOut">
              <a:rPr lang="it-IT" smtClean="0"/>
              <a:t>27/05/2022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348800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378FBF7-56B6-46A2-B129-8F99E9D6A9C5}" type="datetimeFigureOut">
              <a:rPr lang="it-IT" smtClean="0"/>
              <a:t>27/05/2022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16741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378FBF7-56B6-46A2-B129-8F99E9D6A9C5}" type="datetimeFigureOut">
              <a:rPr lang="it-IT" smtClean="0"/>
              <a:t>27/05/2022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285131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378FBF7-56B6-46A2-B129-8F99E9D6A9C5}" type="datetimeFigureOut">
              <a:rPr lang="it-IT" smtClean="0"/>
              <a:t>27/05/2022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3772516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378FBF7-56B6-46A2-B129-8F99E9D6A9C5}" type="datetimeFigureOut">
              <a:rPr lang="it-IT" smtClean="0"/>
              <a:t>27/05/2022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329583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378FBF7-56B6-46A2-B129-8F99E9D6A9C5}" type="datetimeFigureOut">
              <a:rPr lang="it-IT" smtClean="0"/>
              <a:t>27/05/2022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5FD21D1-E848-40B8-AD4C-4C30B6FB1D85}" type="slidenum">
              <a:rPr lang="it-IT" smtClean="0"/>
              <a:t>‹N›</a:t>
            </a:fld>
            <a:endParaRPr lang="it-IT"/>
          </a:p>
        </p:txBody>
      </p:sp>
    </p:spTree>
    <p:extLst>
      <p:ext uri="{BB962C8B-B14F-4D97-AF65-F5344CB8AC3E}">
        <p14:creationId xmlns:p14="http://schemas.microsoft.com/office/powerpoint/2010/main" val="61061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8FBF7-56B6-46A2-B129-8F99E9D6A9C5}" type="datetimeFigureOut">
              <a:rPr lang="it-IT" smtClean="0"/>
              <a:t>27/05/2022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D21D1-E848-40B8-AD4C-4C30B6FB1D85}" type="slidenum">
              <a:rPr lang="it-IT" smtClean="0"/>
              <a:t>‹N›</a:t>
            </a:fld>
            <a:endParaRPr lang="it-IT"/>
          </a:p>
        </p:txBody>
      </p:sp>
    </p:spTree>
    <p:extLst>
      <p:ext uri="{BB962C8B-B14F-4D97-AF65-F5344CB8AC3E}">
        <p14:creationId xmlns:p14="http://schemas.microsoft.com/office/powerpoint/2010/main" val="3817450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0300" y="1750160"/>
            <a:ext cx="10687791" cy="1359452"/>
          </a:xfrm>
        </p:spPr>
        <p:txBody>
          <a:bodyPr>
            <a:normAutofit fontScale="90000"/>
          </a:bodyPr>
          <a:lstStyle/>
          <a:p>
            <a:r>
              <a:rPr lang="it-IT" sz="4800" b="1" dirty="0"/>
              <a:t>Esami con utilizzo di radiazioni ionizzanti: razionale consapevole – aspetti clinici</a:t>
            </a:r>
          </a:p>
        </p:txBody>
      </p:sp>
      <p:sp>
        <p:nvSpPr>
          <p:cNvPr id="3" name="Sottotitolo 2"/>
          <p:cNvSpPr>
            <a:spLocks noGrp="1"/>
          </p:cNvSpPr>
          <p:nvPr>
            <p:ph type="subTitle" idx="1"/>
          </p:nvPr>
        </p:nvSpPr>
        <p:spPr>
          <a:xfrm>
            <a:off x="1524000" y="4906665"/>
            <a:ext cx="9144000" cy="1655762"/>
          </a:xfrm>
        </p:spPr>
        <p:txBody>
          <a:bodyPr>
            <a:normAutofit lnSpcReduction="10000"/>
          </a:bodyPr>
          <a:lstStyle/>
          <a:p>
            <a:r>
              <a:rPr lang="it-IT" dirty="0"/>
              <a:t>Dott. Matteo Zanichelli</a:t>
            </a:r>
          </a:p>
          <a:p>
            <a:r>
              <a:rPr lang="it-IT" dirty="0"/>
              <a:t>Radiologia / Neuroradiologia </a:t>
            </a:r>
          </a:p>
          <a:p>
            <a:r>
              <a:rPr lang="it-IT" dirty="0"/>
              <a:t>Arcispedale Santa Maria Nuova</a:t>
            </a:r>
          </a:p>
          <a:p>
            <a:r>
              <a:rPr lang="it-IT" dirty="0"/>
              <a:t>A.U.S.L Reggio Emilia</a:t>
            </a:r>
          </a:p>
        </p:txBody>
      </p:sp>
      <p:sp>
        <p:nvSpPr>
          <p:cNvPr id="4" name="CasellaDiTesto 3"/>
          <p:cNvSpPr txBox="1"/>
          <p:nvPr/>
        </p:nvSpPr>
        <p:spPr>
          <a:xfrm>
            <a:off x="946439" y="484292"/>
            <a:ext cx="10082150" cy="523220"/>
          </a:xfrm>
          <a:prstGeom prst="rect">
            <a:avLst/>
          </a:prstGeom>
          <a:noFill/>
        </p:spPr>
        <p:txBody>
          <a:bodyPr wrap="square" rtlCol="0">
            <a:spAutoFit/>
          </a:bodyPr>
          <a:lstStyle/>
          <a:p>
            <a:pPr algn="ctr"/>
            <a:r>
              <a:rPr lang="it-IT" sz="2800" b="1" dirty="0"/>
              <a:t>Sicurezza ed appropriatezza degli esami di radiodiagnostica</a:t>
            </a:r>
          </a:p>
        </p:txBody>
      </p:sp>
      <p:pic>
        <p:nvPicPr>
          <p:cNvPr id="5" name="Immagine 4"/>
          <p:cNvPicPr>
            <a:picLocks noChangeAspect="1"/>
          </p:cNvPicPr>
          <p:nvPr/>
        </p:nvPicPr>
        <p:blipFill rotWithShape="1">
          <a:blip r:embed="rId2"/>
          <a:srcRect l="63215" t="37247" r="26071" b="48630"/>
          <a:stretch/>
        </p:blipFill>
        <p:spPr>
          <a:xfrm>
            <a:off x="79131" y="238745"/>
            <a:ext cx="1444869" cy="1452040"/>
          </a:xfrm>
          <a:prstGeom prst="rect">
            <a:avLst/>
          </a:prstGeom>
        </p:spPr>
      </p:pic>
      <p:sp>
        <p:nvSpPr>
          <p:cNvPr id="6" name="AutoShape 2" descr="Homepage - Lo Spallanzan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Homepage - Lo Spallanzan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8" name="AutoShape 6" descr="Homepage - Lo Spallanzan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AutoShape 8" descr="Homepage - Lo Spallanzan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Immagine 9"/>
          <p:cNvPicPr>
            <a:picLocks noChangeAspect="1"/>
          </p:cNvPicPr>
          <p:nvPr/>
        </p:nvPicPr>
        <p:blipFill rotWithShape="1">
          <a:blip r:embed="rId3"/>
          <a:srcRect l="-666" t="-6851" r="80647" b="-9501"/>
          <a:stretch/>
        </p:blipFill>
        <p:spPr>
          <a:xfrm>
            <a:off x="10524391" y="160337"/>
            <a:ext cx="1471361" cy="1563498"/>
          </a:xfrm>
          <a:prstGeom prst="rect">
            <a:avLst/>
          </a:prstGeom>
        </p:spPr>
      </p:pic>
      <p:sp>
        <p:nvSpPr>
          <p:cNvPr id="11" name="Titolo 1"/>
          <p:cNvSpPr txBox="1">
            <a:spLocks/>
          </p:cNvSpPr>
          <p:nvPr/>
        </p:nvSpPr>
        <p:spPr>
          <a:xfrm>
            <a:off x="680300" y="3142825"/>
            <a:ext cx="10687791" cy="1217377"/>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Mezzo di contrasto: linee guida e fogli notizie clinico-anamnestiche</a:t>
            </a:r>
          </a:p>
        </p:txBody>
      </p:sp>
    </p:spTree>
    <p:extLst>
      <p:ext uri="{BB962C8B-B14F-4D97-AF65-F5344CB8AC3E}">
        <p14:creationId xmlns:p14="http://schemas.microsoft.com/office/powerpoint/2010/main" val="3765655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45177" t="16597" r="21619" b="12186"/>
          <a:stretch/>
        </p:blipFill>
        <p:spPr>
          <a:xfrm>
            <a:off x="369277" y="303799"/>
            <a:ext cx="3516923" cy="6034574"/>
          </a:xfrm>
          <a:prstGeom prst="rect">
            <a:avLst/>
          </a:prstGeom>
        </p:spPr>
      </p:pic>
      <p:pic>
        <p:nvPicPr>
          <p:cNvPr id="5" name="Immagine 4"/>
          <p:cNvPicPr>
            <a:picLocks noChangeAspect="1"/>
          </p:cNvPicPr>
          <p:nvPr/>
        </p:nvPicPr>
        <p:blipFill rotWithShape="1">
          <a:blip r:embed="rId3"/>
          <a:srcRect l="45180" t="17120" r="21479" b="11642"/>
          <a:stretch/>
        </p:blipFill>
        <p:spPr>
          <a:xfrm>
            <a:off x="4174879" y="309199"/>
            <a:ext cx="3481754" cy="5951510"/>
          </a:xfrm>
          <a:prstGeom prst="rect">
            <a:avLst/>
          </a:prstGeom>
        </p:spPr>
      </p:pic>
      <p:pic>
        <p:nvPicPr>
          <p:cNvPr id="6" name="Immagine 5"/>
          <p:cNvPicPr>
            <a:picLocks noChangeAspect="1"/>
          </p:cNvPicPr>
          <p:nvPr/>
        </p:nvPicPr>
        <p:blipFill rotWithShape="1">
          <a:blip r:embed="rId4"/>
          <a:srcRect l="45024" t="16292" r="21230" b="12616"/>
          <a:stretch/>
        </p:blipFill>
        <p:spPr>
          <a:xfrm>
            <a:off x="7828085" y="303798"/>
            <a:ext cx="3534508" cy="5956911"/>
          </a:xfrm>
          <a:prstGeom prst="rect">
            <a:avLst/>
          </a:prstGeom>
        </p:spPr>
      </p:pic>
      <p:sp>
        <p:nvSpPr>
          <p:cNvPr id="8" name="Ovale 7"/>
          <p:cNvSpPr/>
          <p:nvPr/>
        </p:nvSpPr>
        <p:spPr>
          <a:xfrm>
            <a:off x="369277" y="1565031"/>
            <a:ext cx="870438" cy="7473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9" name="Ovale 8"/>
          <p:cNvSpPr/>
          <p:nvPr/>
        </p:nvSpPr>
        <p:spPr>
          <a:xfrm>
            <a:off x="4132385" y="2435468"/>
            <a:ext cx="861646" cy="888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0" name="Ovale 9"/>
          <p:cNvSpPr/>
          <p:nvPr/>
        </p:nvSpPr>
        <p:spPr>
          <a:xfrm>
            <a:off x="7801708" y="3681046"/>
            <a:ext cx="870438" cy="7473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4" name="Ovale 13"/>
          <p:cNvSpPr/>
          <p:nvPr/>
        </p:nvSpPr>
        <p:spPr>
          <a:xfrm>
            <a:off x="4149968" y="4774223"/>
            <a:ext cx="782517" cy="4132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5" name="Parentesi graffa aperta 14"/>
          <p:cNvSpPr/>
          <p:nvPr/>
        </p:nvSpPr>
        <p:spPr>
          <a:xfrm>
            <a:off x="7759212" y="937346"/>
            <a:ext cx="259373" cy="27437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6" name="Parentesi graffa aperta 15"/>
          <p:cNvSpPr/>
          <p:nvPr/>
        </p:nvSpPr>
        <p:spPr>
          <a:xfrm>
            <a:off x="4100145" y="5120055"/>
            <a:ext cx="149467" cy="1055076"/>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8" name="Connettore diritto 17"/>
          <p:cNvCxnSpPr/>
          <p:nvPr/>
        </p:nvCxnSpPr>
        <p:spPr>
          <a:xfrm>
            <a:off x="1239715" y="1802423"/>
            <a:ext cx="9847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p:nvCxnSpPr>
        <p:spPr>
          <a:xfrm>
            <a:off x="1732084" y="1930644"/>
            <a:ext cx="395654" cy="80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flipV="1">
            <a:off x="1239714" y="3200400"/>
            <a:ext cx="984740" cy="2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ttore diritto 26"/>
          <p:cNvCxnSpPr/>
          <p:nvPr/>
        </p:nvCxnSpPr>
        <p:spPr>
          <a:xfrm>
            <a:off x="1732084" y="3336680"/>
            <a:ext cx="49237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a:off x="2473568" y="3321086"/>
            <a:ext cx="9993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p:nvPr/>
        </p:nvCxnSpPr>
        <p:spPr>
          <a:xfrm flipV="1">
            <a:off x="2309445" y="3437792"/>
            <a:ext cx="1163517" cy="9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ttore diritto 33"/>
          <p:cNvCxnSpPr/>
          <p:nvPr/>
        </p:nvCxnSpPr>
        <p:spPr>
          <a:xfrm flipV="1">
            <a:off x="2309444" y="3563814"/>
            <a:ext cx="776656" cy="93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diritto 35"/>
          <p:cNvCxnSpPr/>
          <p:nvPr/>
        </p:nvCxnSpPr>
        <p:spPr>
          <a:xfrm>
            <a:off x="4994031" y="2675792"/>
            <a:ext cx="9847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a:off x="5527427" y="2795221"/>
            <a:ext cx="395654" cy="80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ttore diritto 37"/>
          <p:cNvCxnSpPr/>
          <p:nvPr/>
        </p:nvCxnSpPr>
        <p:spPr>
          <a:xfrm>
            <a:off x="5035057" y="3795346"/>
            <a:ext cx="9847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a:xfrm>
            <a:off x="5527426" y="3918438"/>
            <a:ext cx="492370" cy="117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a:xfrm>
            <a:off x="6094530" y="3795346"/>
            <a:ext cx="11239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a:xfrm>
            <a:off x="6099659" y="3930161"/>
            <a:ext cx="1118826" cy="58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nettore diritto 43"/>
          <p:cNvCxnSpPr/>
          <p:nvPr/>
        </p:nvCxnSpPr>
        <p:spPr>
          <a:xfrm>
            <a:off x="6110647" y="4054719"/>
            <a:ext cx="110783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nettore diritto 44"/>
          <p:cNvCxnSpPr/>
          <p:nvPr/>
        </p:nvCxnSpPr>
        <p:spPr>
          <a:xfrm>
            <a:off x="6110647" y="4161692"/>
            <a:ext cx="1107838" cy="117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ttore diritto 48"/>
          <p:cNvCxnSpPr/>
          <p:nvPr/>
        </p:nvCxnSpPr>
        <p:spPr>
          <a:xfrm>
            <a:off x="4994031" y="5023339"/>
            <a:ext cx="1837592" cy="234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ttore diritto 50"/>
          <p:cNvCxnSpPr/>
          <p:nvPr/>
        </p:nvCxnSpPr>
        <p:spPr>
          <a:xfrm>
            <a:off x="8662617" y="3930161"/>
            <a:ext cx="10265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ttore diritto 52"/>
          <p:cNvCxnSpPr/>
          <p:nvPr/>
        </p:nvCxnSpPr>
        <p:spPr>
          <a:xfrm>
            <a:off x="9175870" y="4054719"/>
            <a:ext cx="5116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Connettore diritto 55"/>
          <p:cNvCxnSpPr/>
          <p:nvPr/>
        </p:nvCxnSpPr>
        <p:spPr>
          <a:xfrm>
            <a:off x="8660967" y="4873869"/>
            <a:ext cx="10265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ttore diritto 56"/>
          <p:cNvCxnSpPr/>
          <p:nvPr/>
        </p:nvCxnSpPr>
        <p:spPr>
          <a:xfrm>
            <a:off x="9176326" y="4980842"/>
            <a:ext cx="5116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Connettore diritto 57"/>
          <p:cNvCxnSpPr/>
          <p:nvPr/>
        </p:nvCxnSpPr>
        <p:spPr>
          <a:xfrm flipV="1">
            <a:off x="10137618" y="5249008"/>
            <a:ext cx="773636" cy="732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Connettore diritto 59"/>
          <p:cNvCxnSpPr/>
          <p:nvPr/>
        </p:nvCxnSpPr>
        <p:spPr>
          <a:xfrm flipV="1">
            <a:off x="9759636" y="5345723"/>
            <a:ext cx="1151618" cy="2784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Connettore diritto 61"/>
          <p:cNvCxnSpPr/>
          <p:nvPr/>
        </p:nvCxnSpPr>
        <p:spPr>
          <a:xfrm flipV="1">
            <a:off x="9759636" y="5462953"/>
            <a:ext cx="575809" cy="27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298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7607" t="22789" r="28860" b="58584"/>
          <a:stretch/>
        </p:blipFill>
        <p:spPr>
          <a:xfrm>
            <a:off x="446386" y="375501"/>
            <a:ext cx="5418081" cy="1303980"/>
          </a:xfrm>
          <a:prstGeom prst="rect">
            <a:avLst/>
          </a:prstGeom>
          <a:ln w="19050">
            <a:solidFill>
              <a:srgbClr val="FF0000"/>
            </a:solidFill>
          </a:ln>
        </p:spPr>
      </p:pic>
      <p:pic>
        <p:nvPicPr>
          <p:cNvPr id="5" name="Immagine 4"/>
          <p:cNvPicPr>
            <a:picLocks noChangeAspect="1"/>
          </p:cNvPicPr>
          <p:nvPr/>
        </p:nvPicPr>
        <p:blipFill rotWithShape="1">
          <a:blip r:embed="rId3"/>
          <a:srcRect l="14570" t="24101" r="44229" b="57258"/>
          <a:stretch/>
        </p:blipFill>
        <p:spPr>
          <a:xfrm>
            <a:off x="6172198" y="1033856"/>
            <a:ext cx="5231425" cy="1331390"/>
          </a:xfrm>
          <a:prstGeom prst="rect">
            <a:avLst/>
          </a:prstGeom>
          <a:ln w="19050">
            <a:solidFill>
              <a:srgbClr val="FF0000"/>
            </a:solidFill>
          </a:ln>
        </p:spPr>
      </p:pic>
      <p:pic>
        <p:nvPicPr>
          <p:cNvPr id="6" name="Immagine 5"/>
          <p:cNvPicPr>
            <a:picLocks noChangeAspect="1"/>
          </p:cNvPicPr>
          <p:nvPr/>
        </p:nvPicPr>
        <p:blipFill rotWithShape="1">
          <a:blip r:embed="rId4"/>
          <a:srcRect l="31528" t="13847" r="32792" b="61713"/>
          <a:stretch/>
        </p:blipFill>
        <p:spPr>
          <a:xfrm>
            <a:off x="800100" y="2365246"/>
            <a:ext cx="3947746" cy="1521069"/>
          </a:xfrm>
          <a:prstGeom prst="rect">
            <a:avLst/>
          </a:prstGeom>
          <a:ln w="19050">
            <a:solidFill>
              <a:srgbClr val="FF0000"/>
            </a:solidFill>
          </a:ln>
        </p:spPr>
      </p:pic>
      <p:pic>
        <p:nvPicPr>
          <p:cNvPr id="7" name="Immagine 6"/>
          <p:cNvPicPr>
            <a:picLocks noChangeAspect="1"/>
          </p:cNvPicPr>
          <p:nvPr/>
        </p:nvPicPr>
        <p:blipFill rotWithShape="1">
          <a:blip r:embed="rId5"/>
          <a:srcRect l="22715" t="19139" r="9451" b="51939"/>
          <a:stretch/>
        </p:blipFill>
        <p:spPr>
          <a:xfrm>
            <a:off x="5585012" y="3379694"/>
            <a:ext cx="6391836" cy="1532966"/>
          </a:xfrm>
          <a:prstGeom prst="rect">
            <a:avLst/>
          </a:prstGeom>
          <a:ln w="19050">
            <a:solidFill>
              <a:srgbClr val="FF0000"/>
            </a:solidFill>
          </a:ln>
        </p:spPr>
      </p:pic>
    </p:spTree>
    <p:extLst>
      <p:ext uri="{BB962C8B-B14F-4D97-AF65-F5344CB8AC3E}">
        <p14:creationId xmlns:p14="http://schemas.microsoft.com/office/powerpoint/2010/main" val="4043117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9189" t="26304" r="14322" b="21230"/>
          <a:stretch/>
        </p:blipFill>
        <p:spPr>
          <a:xfrm>
            <a:off x="325315" y="371464"/>
            <a:ext cx="8498051" cy="4439799"/>
          </a:xfrm>
          <a:prstGeom prst="rect">
            <a:avLst/>
          </a:prstGeom>
        </p:spPr>
      </p:pic>
      <p:pic>
        <p:nvPicPr>
          <p:cNvPr id="5" name="Immagine 4"/>
          <p:cNvPicPr>
            <a:picLocks noChangeAspect="1"/>
          </p:cNvPicPr>
          <p:nvPr/>
        </p:nvPicPr>
        <p:blipFill rotWithShape="1">
          <a:blip r:embed="rId3"/>
          <a:srcRect l="28872" t="45789" r="14632" b="42519"/>
          <a:stretch/>
        </p:blipFill>
        <p:spPr>
          <a:xfrm>
            <a:off x="2406535" y="5117275"/>
            <a:ext cx="9312625" cy="1084079"/>
          </a:xfrm>
          <a:prstGeom prst="rect">
            <a:avLst/>
          </a:prstGeom>
        </p:spPr>
      </p:pic>
      <p:cxnSp>
        <p:nvCxnSpPr>
          <p:cNvPr id="7" name="Connettore diritto 6"/>
          <p:cNvCxnSpPr/>
          <p:nvPr/>
        </p:nvCxnSpPr>
        <p:spPr>
          <a:xfrm>
            <a:off x="1740875" y="1622845"/>
            <a:ext cx="2017836" cy="87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ttangolo 7"/>
          <p:cNvSpPr/>
          <p:nvPr/>
        </p:nvSpPr>
        <p:spPr>
          <a:xfrm>
            <a:off x="6442989" y="1896206"/>
            <a:ext cx="1667858" cy="3165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diritto 8"/>
          <p:cNvCxnSpPr/>
          <p:nvPr/>
        </p:nvCxnSpPr>
        <p:spPr>
          <a:xfrm>
            <a:off x="3871373" y="3096241"/>
            <a:ext cx="1239716" cy="2637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p:cNvCxnSpPr/>
          <p:nvPr/>
        </p:nvCxnSpPr>
        <p:spPr>
          <a:xfrm>
            <a:off x="1740875" y="3266666"/>
            <a:ext cx="1953359" cy="224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p:nvPr/>
        </p:nvCxnSpPr>
        <p:spPr>
          <a:xfrm>
            <a:off x="3871373" y="2941997"/>
            <a:ext cx="2460159" cy="2683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a:off x="3871373" y="3687479"/>
            <a:ext cx="2460159" cy="5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ttore diritto 16"/>
          <p:cNvCxnSpPr/>
          <p:nvPr/>
        </p:nvCxnSpPr>
        <p:spPr>
          <a:xfrm>
            <a:off x="4041187" y="5556739"/>
            <a:ext cx="2139805" cy="58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6353602" y="5393446"/>
            <a:ext cx="2469764" cy="78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diritto 19"/>
          <p:cNvCxnSpPr/>
          <p:nvPr/>
        </p:nvCxnSpPr>
        <p:spPr>
          <a:xfrm>
            <a:off x="6353602" y="5556739"/>
            <a:ext cx="2469764" cy="336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a:xfrm>
            <a:off x="6331532" y="5732547"/>
            <a:ext cx="2408707" cy="132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diritto 29"/>
          <p:cNvCxnSpPr/>
          <p:nvPr/>
        </p:nvCxnSpPr>
        <p:spPr>
          <a:xfrm>
            <a:off x="6287660" y="5874702"/>
            <a:ext cx="1300824" cy="2064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ttore diritto 30"/>
          <p:cNvCxnSpPr/>
          <p:nvPr/>
        </p:nvCxnSpPr>
        <p:spPr>
          <a:xfrm flipV="1">
            <a:off x="9496075" y="5556739"/>
            <a:ext cx="2058616" cy="204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a:off x="9200391" y="5730689"/>
            <a:ext cx="2354300" cy="185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ttore diritto 31"/>
          <p:cNvCxnSpPr/>
          <p:nvPr/>
        </p:nvCxnSpPr>
        <p:spPr>
          <a:xfrm flipV="1">
            <a:off x="6363207" y="6051810"/>
            <a:ext cx="2650164" cy="117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525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UOVE LINEE GUIDA PER LA RIAPERTURA DELLE ATTIVITA' ECONOMICHE E PRODUT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973" y="535881"/>
            <a:ext cx="3820604" cy="2159817"/>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pic>
        <p:nvPicPr>
          <p:cNvPr id="1032" name="Picture 8" descr="Il valore delle linee guida e il principio di mass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853" y="289970"/>
            <a:ext cx="5182994" cy="2678861"/>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pic>
        <p:nvPicPr>
          <p:cNvPr id="1034" name="Picture 10" descr="AISD - Associazione Italiana per lo Studio del Dolore - Consigli utili per  giovani e meno giovani scrittori: La letteratura scientif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853" y="3454705"/>
            <a:ext cx="5182993" cy="2341759"/>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sp>
        <p:nvSpPr>
          <p:cNvPr id="4" name="AutoShape 12" descr="La letteratura scientifica è alla base della farmacovigilanza - Eureka Info  M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5"/>
          <a:stretch>
            <a:fillRect/>
          </a:stretch>
        </p:blipFill>
        <p:spPr>
          <a:xfrm>
            <a:off x="1164973" y="3159130"/>
            <a:ext cx="3836970" cy="2932911"/>
          </a:xfrm>
          <a:prstGeom prst="rect">
            <a:avLst/>
          </a:prstGeom>
          <a:ln w="19050">
            <a:solidFill>
              <a:srgbClr val="0000FF"/>
            </a:solidFill>
          </a:ln>
        </p:spPr>
      </p:pic>
      <p:sp>
        <p:nvSpPr>
          <p:cNvPr id="11" name="Trapezio 10"/>
          <p:cNvSpPr/>
          <p:nvPr/>
        </p:nvSpPr>
        <p:spPr>
          <a:xfrm rot="16200000">
            <a:off x="4172847" y="1090826"/>
            <a:ext cx="2690735" cy="1065276"/>
          </a:xfrm>
          <a:prstGeom prst="trapezoid">
            <a:avLst/>
          </a:prstGeom>
          <a:solidFill>
            <a:schemeClr val="accent1">
              <a:tint val="66000"/>
              <a:satMod val="160000"/>
            </a:schemeClr>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apezio 12"/>
          <p:cNvSpPr/>
          <p:nvPr/>
        </p:nvSpPr>
        <p:spPr>
          <a:xfrm rot="5400000">
            <a:off x="4059942" y="4101130"/>
            <a:ext cx="2932912" cy="1048910"/>
          </a:xfrm>
          <a:prstGeom prst="trapezoid">
            <a:avLst/>
          </a:prstGeom>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42785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p:cNvSpPr>
            <a:spLocks noGrp="1"/>
          </p:cNvSpPr>
          <p:nvPr>
            <p:ph idx="1"/>
          </p:nvPr>
        </p:nvSpPr>
        <p:spPr>
          <a:xfrm>
            <a:off x="567659" y="309908"/>
            <a:ext cx="10774417" cy="823243"/>
          </a:xfrm>
        </p:spPr>
        <p:txBody>
          <a:bodyPr>
            <a:noAutofit/>
          </a:bodyPr>
          <a:lstStyle/>
          <a:p>
            <a:pPr marL="0" indent="0" algn="ctr">
              <a:buNone/>
            </a:pPr>
            <a:r>
              <a:rPr lang="it-IT" sz="3200" b="1" i="1" dirty="0"/>
              <a:t>Solitamente l’esame è utile quando </a:t>
            </a:r>
          </a:p>
          <a:p>
            <a:pPr algn="ctr">
              <a:buClr>
                <a:srgbClr val="FF0000"/>
              </a:buClr>
              <a:buFont typeface="Wingdings" panose="05000000000000000000" pitchFamily="2" charset="2"/>
              <a:buChar char="Ø"/>
            </a:pPr>
            <a:r>
              <a:rPr lang="it-IT" sz="3200" b="1" i="1" dirty="0"/>
              <a:t> è appropriato……..</a:t>
            </a:r>
          </a:p>
          <a:p>
            <a:pPr marL="0" indent="0" algn="ctr">
              <a:buClr>
                <a:srgbClr val="FF0000"/>
              </a:buClr>
              <a:buNone/>
            </a:pPr>
            <a:endParaRPr lang="it-IT" sz="2000" b="1" i="1" dirty="0"/>
          </a:p>
        </p:txBody>
      </p:sp>
      <p:sp>
        <p:nvSpPr>
          <p:cNvPr id="7" name="CasellaDiTesto 6"/>
          <p:cNvSpPr txBox="1"/>
          <p:nvPr/>
        </p:nvSpPr>
        <p:spPr>
          <a:xfrm>
            <a:off x="465992" y="1881553"/>
            <a:ext cx="11245362" cy="3785652"/>
          </a:xfrm>
          <a:prstGeom prst="rect">
            <a:avLst/>
          </a:prstGeom>
          <a:noFill/>
        </p:spPr>
        <p:txBody>
          <a:bodyPr wrap="square" rtlCol="0">
            <a:spAutoFit/>
          </a:bodyPr>
          <a:lstStyle/>
          <a:p>
            <a:r>
              <a:rPr lang="it-IT" sz="2400" b="1" dirty="0"/>
              <a:t>… quando è in grado di racchiudere due qualità primarie, come l’efficacia e l’efficienza</a:t>
            </a:r>
          </a:p>
          <a:p>
            <a:endParaRPr lang="it-IT" sz="2400" b="1" dirty="0"/>
          </a:p>
          <a:p>
            <a:r>
              <a:rPr lang="it-IT" sz="2400" b="1" dirty="0"/>
              <a:t>Efficacia nella pratica clinica : grado in cui i miglioramenti di salute raggiungibili sono effettivamente raggiunti, cioè la capacità di raggiungere un obiettivo prestabilito</a:t>
            </a:r>
          </a:p>
          <a:p>
            <a:endParaRPr lang="it-IT" sz="2400" b="1" dirty="0"/>
          </a:p>
          <a:p>
            <a:r>
              <a:rPr lang="it-IT" sz="2400" b="1" dirty="0"/>
              <a:t>Efficienza : considera il rapporto tra risorse impiegate ed intervento erogato,</a:t>
            </a:r>
            <a:r>
              <a:rPr lang="it-IT" sz="2400" dirty="0"/>
              <a:t> </a:t>
            </a:r>
            <a:r>
              <a:rPr lang="it-IT" sz="2400" b="1" dirty="0"/>
              <a:t>cioè la capacità di</a:t>
            </a:r>
            <a:r>
              <a:rPr lang="it-IT" sz="2400" dirty="0"/>
              <a:t> </a:t>
            </a:r>
            <a:r>
              <a:rPr lang="it-IT" sz="2400" b="1" dirty="0"/>
              <a:t>raggiungere un obiettivo prestabilito con la minore quantità di risorse, tempo ed energia </a:t>
            </a:r>
          </a:p>
          <a:p>
            <a:endParaRPr lang="it-IT" sz="2400" b="1" dirty="0"/>
          </a:p>
          <a:p>
            <a:endParaRPr lang="it-IT" sz="2400" b="1" dirty="0"/>
          </a:p>
        </p:txBody>
      </p:sp>
    </p:spTree>
    <p:extLst>
      <p:ext uri="{BB962C8B-B14F-4D97-AF65-F5344CB8AC3E}">
        <p14:creationId xmlns:p14="http://schemas.microsoft.com/office/powerpoint/2010/main" val="1290044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204697" y="1705708"/>
            <a:ext cx="11500339" cy="4247317"/>
          </a:xfrm>
          <a:prstGeom prst="rect">
            <a:avLst/>
          </a:prstGeom>
          <a:noFill/>
        </p:spPr>
        <p:txBody>
          <a:bodyPr wrap="square" rtlCol="0">
            <a:spAutoFit/>
          </a:bodyPr>
          <a:lstStyle/>
          <a:p>
            <a:pPr algn="just">
              <a:lnSpc>
                <a:spcPct val="150000"/>
              </a:lnSpc>
            </a:pPr>
            <a:r>
              <a:rPr lang="it-IT" sz="2800" b="1" dirty="0"/>
              <a:t>Appropriatezza clinica è la misura in cui un particolare intervento è sia efficace sia indicato per la persona che lo riceve, cioè i </a:t>
            </a:r>
            <a:r>
              <a:rPr lang="it-IT" sz="2800" b="1" dirty="0">
                <a:solidFill>
                  <a:srgbClr val="00B050"/>
                </a:solidFill>
              </a:rPr>
              <a:t>benefici attesi </a:t>
            </a:r>
            <a:r>
              <a:rPr lang="it-IT" sz="2800" b="1" dirty="0"/>
              <a:t>siano superiori ai possibili </a:t>
            </a:r>
            <a:r>
              <a:rPr lang="it-IT" sz="2800" b="1" dirty="0">
                <a:solidFill>
                  <a:srgbClr val="FF0000"/>
                </a:solidFill>
              </a:rPr>
              <a:t>effetti negativi </a:t>
            </a:r>
            <a:r>
              <a:rPr lang="it-IT" sz="2800" b="1" dirty="0"/>
              <a:t>ed ai </a:t>
            </a:r>
            <a:r>
              <a:rPr lang="it-IT" sz="2800" b="1" dirty="0">
                <a:solidFill>
                  <a:srgbClr val="FF0000"/>
                </a:solidFill>
              </a:rPr>
              <a:t>disagi</a:t>
            </a:r>
            <a:r>
              <a:rPr lang="it-IT" sz="2800" b="1" dirty="0"/>
              <a:t> eventualmente connessi, nonché ai </a:t>
            </a:r>
            <a:r>
              <a:rPr lang="it-IT" sz="2800" b="1" dirty="0">
                <a:solidFill>
                  <a:srgbClr val="FF0000"/>
                </a:solidFill>
              </a:rPr>
              <a:t>costi</a:t>
            </a:r>
            <a:r>
              <a:rPr lang="it-IT" sz="2800" b="1" dirty="0"/>
              <a:t> (tra due interventi, un intervento sarebbe da considerarsi meno appropriato se, a fronte di un’efficacia di poco superiore, il suo costo fosse decisamente troppo alto).</a:t>
            </a:r>
          </a:p>
          <a:p>
            <a:pPr algn="just"/>
            <a:endParaRPr lang="it-IT" dirty="0"/>
          </a:p>
        </p:txBody>
      </p:sp>
      <p:sp>
        <p:nvSpPr>
          <p:cNvPr id="7" name="Segnaposto contenuto 2"/>
          <p:cNvSpPr>
            <a:spLocks noGrp="1"/>
          </p:cNvSpPr>
          <p:nvPr>
            <p:ph idx="1"/>
          </p:nvPr>
        </p:nvSpPr>
        <p:spPr>
          <a:xfrm>
            <a:off x="567659" y="309908"/>
            <a:ext cx="10774417" cy="823243"/>
          </a:xfrm>
        </p:spPr>
        <p:txBody>
          <a:bodyPr>
            <a:noAutofit/>
          </a:bodyPr>
          <a:lstStyle/>
          <a:p>
            <a:pPr marL="0" indent="0" algn="ctr">
              <a:buNone/>
            </a:pPr>
            <a:r>
              <a:rPr lang="it-IT" sz="3200" b="1" i="1" dirty="0"/>
              <a:t>Solitamente l’esame è utile quando </a:t>
            </a:r>
          </a:p>
          <a:p>
            <a:pPr algn="ctr">
              <a:buClr>
                <a:srgbClr val="FF0000"/>
              </a:buClr>
              <a:buFont typeface="Wingdings" panose="05000000000000000000" pitchFamily="2" charset="2"/>
              <a:buChar char="Ø"/>
            </a:pPr>
            <a:r>
              <a:rPr lang="it-IT" sz="3200" b="1" i="1" dirty="0"/>
              <a:t> è appropriato……..</a:t>
            </a:r>
          </a:p>
          <a:p>
            <a:pPr marL="0" indent="0" algn="ctr">
              <a:buClr>
                <a:srgbClr val="FF0000"/>
              </a:buClr>
              <a:buNone/>
            </a:pPr>
            <a:endParaRPr lang="it-IT" sz="2000" b="1" i="1" dirty="0"/>
          </a:p>
        </p:txBody>
      </p:sp>
    </p:spTree>
    <p:extLst>
      <p:ext uri="{BB962C8B-B14F-4D97-AF65-F5344CB8AC3E}">
        <p14:creationId xmlns:p14="http://schemas.microsoft.com/office/powerpoint/2010/main" val="218751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8790" t="12690" r="43115" b="36375"/>
          <a:stretch/>
        </p:blipFill>
        <p:spPr>
          <a:xfrm>
            <a:off x="4631377" y="653142"/>
            <a:ext cx="2398816" cy="2446317"/>
          </a:xfrm>
          <a:prstGeom prst="ellipse">
            <a:avLst/>
          </a:prstGeom>
        </p:spPr>
      </p:pic>
      <p:sp>
        <p:nvSpPr>
          <p:cNvPr id="5" name="CasellaDiTesto 4"/>
          <p:cNvSpPr txBox="1"/>
          <p:nvPr/>
        </p:nvSpPr>
        <p:spPr>
          <a:xfrm>
            <a:off x="807522" y="3657600"/>
            <a:ext cx="10462161" cy="1077218"/>
          </a:xfrm>
          <a:prstGeom prst="rect">
            <a:avLst/>
          </a:prstGeom>
          <a:noFill/>
        </p:spPr>
        <p:txBody>
          <a:bodyPr wrap="square" rtlCol="0">
            <a:spAutoFit/>
          </a:bodyPr>
          <a:lstStyle/>
          <a:p>
            <a:pPr algn="ctr"/>
            <a:r>
              <a:rPr lang="it-IT" sz="3200" b="1" dirty="0"/>
              <a:t>« Devo prescrivere al mio paziente un ulteriore esame radiologico se ne ha già effettuato uno di recente ? »</a:t>
            </a:r>
          </a:p>
        </p:txBody>
      </p:sp>
    </p:spTree>
    <p:extLst>
      <p:ext uri="{BB962C8B-B14F-4D97-AF65-F5344CB8AC3E}">
        <p14:creationId xmlns:p14="http://schemas.microsoft.com/office/powerpoint/2010/main" val="128206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54381" y="617763"/>
            <a:ext cx="11294423" cy="6973992"/>
          </a:xfrm>
        </p:spPr>
        <p:txBody>
          <a:bodyPr>
            <a:noAutofit/>
          </a:bodyPr>
          <a:lstStyle/>
          <a:p>
            <a:pPr>
              <a:buClr>
                <a:srgbClr val="FF0000"/>
              </a:buClr>
              <a:buFont typeface="Wingdings" panose="05000000000000000000" pitchFamily="2" charset="2"/>
              <a:buChar char="Ø"/>
            </a:pPr>
            <a:r>
              <a:rPr lang="it-IT" sz="3200" b="1" dirty="0"/>
              <a:t>Se le immagini necessarie esistono già, è probabile </a:t>
            </a:r>
          </a:p>
          <a:p>
            <a:pPr marL="0" indent="0">
              <a:buNone/>
            </a:pPr>
            <a:r>
              <a:rPr lang="it-IT" sz="3200" b="1" dirty="0"/>
              <a:t>che ripetere l’esame non abbia alcun beneficio aggiuntivo.</a:t>
            </a:r>
            <a:endParaRPr lang="it-IT" b="1" dirty="0"/>
          </a:p>
          <a:p>
            <a:pPr>
              <a:buClr>
                <a:srgbClr val="FF0000"/>
              </a:buClr>
              <a:buFont typeface="Wingdings" panose="05000000000000000000" pitchFamily="2" charset="2"/>
              <a:buChar char="Ø"/>
            </a:pPr>
            <a:r>
              <a:rPr lang="it-IT" sz="3200" b="1" dirty="0"/>
              <a:t>Porre al paziente domande specifiche su esami fatti in precedenza (anamnesi radiologica).</a:t>
            </a:r>
          </a:p>
          <a:p>
            <a:pPr>
              <a:buClr>
                <a:srgbClr val="FF0000"/>
              </a:buClr>
              <a:buFont typeface="Wingdings" panose="05000000000000000000" pitchFamily="2" charset="2"/>
              <a:buChar char="Ø"/>
            </a:pPr>
            <a:r>
              <a:rPr lang="it-IT" sz="3200" b="1" dirty="0"/>
              <a:t>Farsi portare in visione esami precedenti (immagini o anche solo referti), eventualmente da rivedere insieme al medico radiologo.</a:t>
            </a:r>
          </a:p>
          <a:p>
            <a:pPr>
              <a:buClr>
                <a:srgbClr val="FF0000"/>
              </a:buClr>
              <a:buFont typeface="Wingdings" panose="05000000000000000000" pitchFamily="2" charset="2"/>
              <a:buChar char="Ø"/>
            </a:pPr>
            <a:r>
              <a:rPr lang="it-IT" sz="3200" b="1" dirty="0"/>
              <a:t>Rendere disponibile documentazione di immagine per visione in altri centri.</a:t>
            </a:r>
          </a:p>
          <a:p>
            <a:pPr>
              <a:buClr>
                <a:srgbClr val="FF0000"/>
              </a:buClr>
              <a:buFont typeface="Wingdings" panose="05000000000000000000" pitchFamily="2" charset="2"/>
              <a:buChar char="Ø"/>
            </a:pPr>
            <a:r>
              <a:rPr lang="it-IT" sz="3200" b="1" dirty="0"/>
              <a:t>In caso di patologie croniche, attenersi alle linee guida per le tempistiche di follow-up.</a:t>
            </a:r>
          </a:p>
          <a:p>
            <a:pPr marL="0" indent="0">
              <a:buNone/>
            </a:pPr>
            <a:endParaRPr lang="it-IT" sz="3200" b="1" dirty="0"/>
          </a:p>
        </p:txBody>
      </p:sp>
      <p:pic>
        <p:nvPicPr>
          <p:cNvPr id="6" name="Immagine 5"/>
          <p:cNvPicPr>
            <a:picLocks noChangeAspect="1"/>
          </p:cNvPicPr>
          <p:nvPr/>
        </p:nvPicPr>
        <p:blipFill>
          <a:blip r:embed="rId2"/>
          <a:stretch>
            <a:fillRect/>
          </a:stretch>
        </p:blipFill>
        <p:spPr>
          <a:xfrm>
            <a:off x="10107342" y="83491"/>
            <a:ext cx="1918404" cy="1957455"/>
          </a:xfrm>
          <a:prstGeom prst="rect">
            <a:avLst/>
          </a:prstGeom>
        </p:spPr>
      </p:pic>
    </p:spTree>
    <p:extLst>
      <p:ext uri="{BB962C8B-B14F-4D97-AF65-F5344CB8AC3E}">
        <p14:creationId xmlns:p14="http://schemas.microsoft.com/office/powerpoint/2010/main" val="1252897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86886" y="795647"/>
            <a:ext cx="10664043" cy="4955203"/>
          </a:xfrm>
          <a:prstGeom prst="rect">
            <a:avLst/>
          </a:prstGeom>
          <a:noFill/>
        </p:spPr>
        <p:txBody>
          <a:bodyPr wrap="square" rtlCol="0">
            <a:spAutoFit/>
          </a:bodyPr>
          <a:lstStyle/>
          <a:p>
            <a:r>
              <a:rPr lang="it-IT" sz="3200" b="1" dirty="0"/>
              <a:t>Benefici per i pazienti:</a:t>
            </a:r>
          </a:p>
          <a:p>
            <a:endParaRPr lang="it-IT" sz="3200" b="1" dirty="0"/>
          </a:p>
          <a:p>
            <a:pPr marL="685800" indent="-685800">
              <a:buBlip>
                <a:blip r:embed="rId2"/>
              </a:buBlip>
            </a:pPr>
            <a:r>
              <a:rPr lang="it-IT" sz="3200" b="1" dirty="0"/>
              <a:t>Evitare esposizione non necessaria alle radiazioni ionizzanti.</a:t>
            </a:r>
          </a:p>
          <a:p>
            <a:endParaRPr lang="it-IT" sz="3200" b="1" dirty="0"/>
          </a:p>
          <a:p>
            <a:pPr marL="685800" indent="-685800">
              <a:buBlip>
                <a:blip r:embed="rId2"/>
              </a:buBlip>
            </a:pPr>
            <a:r>
              <a:rPr lang="it-IT" sz="3200" b="1" dirty="0"/>
              <a:t>Evitare ulteriori costi.</a:t>
            </a:r>
          </a:p>
          <a:p>
            <a:endParaRPr lang="it-IT" sz="3200" b="1" dirty="0"/>
          </a:p>
          <a:p>
            <a:pPr marL="685800" indent="-685800">
              <a:buBlip>
                <a:blip r:embed="rId2"/>
              </a:buBlip>
            </a:pPr>
            <a:r>
              <a:rPr lang="it-IT" sz="3200" b="1" dirty="0"/>
              <a:t>Risparmiare tempo ed evitare disagi legati alla ripetizione dell’esame.</a:t>
            </a:r>
          </a:p>
          <a:p>
            <a:endParaRPr lang="it-IT" sz="2800" dirty="0"/>
          </a:p>
        </p:txBody>
      </p:sp>
      <p:pic>
        <p:nvPicPr>
          <p:cNvPr id="7" name="Immagine 6"/>
          <p:cNvPicPr>
            <a:picLocks noChangeAspect="1"/>
          </p:cNvPicPr>
          <p:nvPr/>
        </p:nvPicPr>
        <p:blipFill>
          <a:blip r:embed="rId3"/>
          <a:stretch>
            <a:fillRect/>
          </a:stretch>
        </p:blipFill>
        <p:spPr>
          <a:xfrm>
            <a:off x="10004421" y="235949"/>
            <a:ext cx="1906529" cy="1945338"/>
          </a:xfrm>
          <a:prstGeom prst="rect">
            <a:avLst/>
          </a:prstGeom>
        </p:spPr>
      </p:pic>
    </p:spTree>
    <p:extLst>
      <p:ext uri="{BB962C8B-B14F-4D97-AF65-F5344CB8AC3E}">
        <p14:creationId xmlns:p14="http://schemas.microsoft.com/office/powerpoint/2010/main" val="1570758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30479" y="3874119"/>
            <a:ext cx="10515600" cy="1546967"/>
          </a:xfrm>
        </p:spPr>
        <p:txBody>
          <a:bodyPr>
            <a:normAutofit/>
          </a:bodyPr>
          <a:lstStyle/>
          <a:p>
            <a:pPr marL="0" indent="0" algn="ctr">
              <a:buNone/>
            </a:pPr>
            <a:r>
              <a:rPr lang="it-IT" sz="3200" b="1" dirty="0"/>
              <a:t>« Devo richiedere una radiografia o una TC per il mio paziente se è possibile effettuare un altro esame senza impiego di radiazioni ionizzanti ? » </a:t>
            </a:r>
          </a:p>
        </p:txBody>
      </p:sp>
      <p:pic>
        <p:nvPicPr>
          <p:cNvPr id="4" name="Immagine 3"/>
          <p:cNvPicPr>
            <a:picLocks noChangeAspect="1"/>
          </p:cNvPicPr>
          <p:nvPr/>
        </p:nvPicPr>
        <p:blipFill rotWithShape="1">
          <a:blip r:embed="rId2"/>
          <a:srcRect l="27119" t="11934" r="43572" b="39855"/>
          <a:stretch/>
        </p:blipFill>
        <p:spPr>
          <a:xfrm>
            <a:off x="4417620" y="843147"/>
            <a:ext cx="2541319" cy="2351315"/>
          </a:xfrm>
          <a:prstGeom prst="ellipse">
            <a:avLst/>
          </a:prstGeom>
        </p:spPr>
      </p:pic>
    </p:spTree>
    <p:extLst>
      <p:ext uri="{BB962C8B-B14F-4D97-AF65-F5344CB8AC3E}">
        <p14:creationId xmlns:p14="http://schemas.microsoft.com/office/powerpoint/2010/main" val="2435258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6533" y="3431335"/>
            <a:ext cx="12126133" cy="3310424"/>
          </a:xfrm>
        </p:spPr>
        <p:txBody>
          <a:bodyPr>
            <a:normAutofit fontScale="92500"/>
          </a:bodyPr>
          <a:lstStyle/>
          <a:p>
            <a:pPr>
              <a:buBlip>
                <a:blip r:embed="rId2"/>
              </a:buBlip>
            </a:pPr>
            <a:r>
              <a:rPr lang="it-IT" sz="3600" dirty="0"/>
              <a:t> L’esame è davvero utile per il paziente </a:t>
            </a:r>
          </a:p>
          <a:p>
            <a:pPr>
              <a:buBlip>
                <a:blip r:embed="rId2"/>
              </a:buBlip>
            </a:pPr>
            <a:r>
              <a:rPr lang="it-IT" sz="3600" dirty="0"/>
              <a:t> Analoghe informazioni da indagini precedenti</a:t>
            </a:r>
          </a:p>
          <a:p>
            <a:pPr>
              <a:buBlip>
                <a:blip r:embed="rId2"/>
              </a:buBlip>
            </a:pPr>
            <a:r>
              <a:rPr lang="it-IT" sz="3600" dirty="0"/>
              <a:t> Stesse informazioni da un esame che comporta meno rischi per la sua salute </a:t>
            </a:r>
          </a:p>
          <a:p>
            <a:pPr>
              <a:buBlip>
                <a:blip r:embed="rId2"/>
              </a:buBlip>
            </a:pPr>
            <a:r>
              <a:rPr lang="it-IT" sz="3600" dirty="0"/>
              <a:t> Eventuale ripetizione dell’esame (es. monitoraggio di patologia) è compatibile con i tempi di progressione o di risoluzione della stessa </a:t>
            </a:r>
          </a:p>
        </p:txBody>
      </p:sp>
      <p:pic>
        <p:nvPicPr>
          <p:cNvPr id="4" name="Immagine 3"/>
          <p:cNvPicPr>
            <a:picLocks noChangeAspect="1"/>
          </p:cNvPicPr>
          <p:nvPr/>
        </p:nvPicPr>
        <p:blipFill>
          <a:blip r:embed="rId3"/>
          <a:stretch>
            <a:fillRect/>
          </a:stretch>
        </p:blipFill>
        <p:spPr>
          <a:xfrm>
            <a:off x="1080039" y="250395"/>
            <a:ext cx="4235880" cy="2897341"/>
          </a:xfrm>
          <a:prstGeom prst="flowChartAlternateProcess">
            <a:avLst/>
          </a:prstGeom>
        </p:spPr>
      </p:pic>
      <p:pic>
        <p:nvPicPr>
          <p:cNvPr id="5" name="Immagine 4"/>
          <p:cNvPicPr>
            <a:picLocks noChangeAspect="1"/>
          </p:cNvPicPr>
          <p:nvPr/>
        </p:nvPicPr>
        <p:blipFill>
          <a:blip r:embed="rId4"/>
          <a:stretch>
            <a:fillRect/>
          </a:stretch>
        </p:blipFill>
        <p:spPr>
          <a:xfrm>
            <a:off x="8043620" y="202130"/>
            <a:ext cx="2975676" cy="2967100"/>
          </a:xfrm>
          <a:prstGeom prst="cloud">
            <a:avLst/>
          </a:prstGeom>
        </p:spPr>
      </p:pic>
      <p:pic>
        <p:nvPicPr>
          <p:cNvPr id="6" name="Immagine 5"/>
          <p:cNvPicPr>
            <a:picLocks noChangeAspect="1"/>
          </p:cNvPicPr>
          <p:nvPr/>
        </p:nvPicPr>
        <p:blipFill>
          <a:blip r:embed="rId5"/>
          <a:stretch>
            <a:fillRect/>
          </a:stretch>
        </p:blipFill>
        <p:spPr>
          <a:xfrm>
            <a:off x="4405127" y="2355743"/>
            <a:ext cx="910792" cy="791993"/>
          </a:xfrm>
          <a:prstGeom prst="rect">
            <a:avLst/>
          </a:prstGeom>
        </p:spPr>
      </p:pic>
    </p:spTree>
    <p:extLst>
      <p:ext uri="{BB962C8B-B14F-4D97-AF65-F5344CB8AC3E}">
        <p14:creationId xmlns:p14="http://schemas.microsoft.com/office/powerpoint/2010/main" val="3014729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115" y="123207"/>
            <a:ext cx="9963285" cy="6555641"/>
          </a:xfrm>
          <a:prstGeom prst="rect">
            <a:avLst/>
          </a:prstGeom>
          <a:noFill/>
        </p:spPr>
        <p:txBody>
          <a:bodyPr wrap="square" rtlCol="0">
            <a:spAutoFit/>
          </a:bodyPr>
          <a:lstStyle/>
          <a:p>
            <a:pPr marL="457200" indent="-457200">
              <a:lnSpc>
                <a:spcPct val="150000"/>
              </a:lnSpc>
              <a:buClr>
                <a:srgbClr val="FF0000"/>
              </a:buClr>
              <a:buFont typeface="Wingdings" panose="05000000000000000000" pitchFamily="2" charset="2"/>
              <a:buChar char="Ø"/>
            </a:pPr>
            <a:r>
              <a:rPr lang="it-IT" sz="2800" b="1" dirty="0"/>
              <a:t>Se un esame di diagnostica per immagini senza radiazioni ionizzanti  (es, ecografia, RM) fornisce la risposta migliore al quesito clinico questa alternativa va presa in considerazione perché eviterebbe al paziente un’esposizione non necessaria alle radiazioni ionizzanti.</a:t>
            </a:r>
          </a:p>
          <a:p>
            <a:pPr marL="457200" indent="-457200">
              <a:lnSpc>
                <a:spcPct val="150000"/>
              </a:lnSpc>
              <a:buClr>
                <a:srgbClr val="FF0000"/>
              </a:buClr>
              <a:buFont typeface="Wingdings" panose="05000000000000000000" pitchFamily="2" charset="2"/>
              <a:buChar char="Ø"/>
            </a:pPr>
            <a:r>
              <a:rPr lang="it-IT" sz="2800" b="1" dirty="0"/>
              <a:t>Linee guida possono aiutare a scegliere l’esame più opportuno.</a:t>
            </a:r>
          </a:p>
          <a:p>
            <a:pPr marL="457200" indent="-457200">
              <a:lnSpc>
                <a:spcPct val="150000"/>
              </a:lnSpc>
              <a:buClr>
                <a:srgbClr val="FF0000"/>
              </a:buClr>
              <a:buFont typeface="Wingdings" panose="05000000000000000000" pitchFamily="2" charset="2"/>
              <a:buChar char="Ø"/>
            </a:pPr>
            <a:r>
              <a:rPr lang="it-IT" sz="2800" b="1" dirty="0"/>
              <a:t>Una divergenza dalle linee guida è possibile se chiaramente giustificata.</a:t>
            </a:r>
          </a:p>
          <a:p>
            <a:pPr marL="457200" indent="-457200">
              <a:lnSpc>
                <a:spcPct val="150000"/>
              </a:lnSpc>
              <a:buClr>
                <a:srgbClr val="FF0000"/>
              </a:buClr>
              <a:buFont typeface="Wingdings" panose="05000000000000000000" pitchFamily="2" charset="2"/>
              <a:buChar char="Ø"/>
            </a:pPr>
            <a:r>
              <a:rPr lang="it-IT" sz="2800" b="1" dirty="0"/>
              <a:t>Nel dubbio concordare sempre l’esame con il medico radiologo.</a:t>
            </a:r>
          </a:p>
        </p:txBody>
      </p:sp>
      <p:pic>
        <p:nvPicPr>
          <p:cNvPr id="3" name="Immagine 2"/>
          <p:cNvPicPr>
            <a:picLocks noChangeAspect="1"/>
          </p:cNvPicPr>
          <p:nvPr/>
        </p:nvPicPr>
        <p:blipFill>
          <a:blip r:embed="rId2"/>
          <a:stretch>
            <a:fillRect/>
          </a:stretch>
        </p:blipFill>
        <p:spPr>
          <a:xfrm>
            <a:off x="10058400" y="123207"/>
            <a:ext cx="1957830" cy="1812284"/>
          </a:xfrm>
          <a:prstGeom prst="rect">
            <a:avLst/>
          </a:prstGeom>
        </p:spPr>
      </p:pic>
    </p:spTree>
    <p:extLst>
      <p:ext uri="{BB962C8B-B14F-4D97-AF65-F5344CB8AC3E}">
        <p14:creationId xmlns:p14="http://schemas.microsoft.com/office/powerpoint/2010/main" val="852887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73272" y="892363"/>
            <a:ext cx="10664043" cy="4955203"/>
          </a:xfrm>
          <a:prstGeom prst="rect">
            <a:avLst/>
          </a:prstGeom>
          <a:noFill/>
        </p:spPr>
        <p:txBody>
          <a:bodyPr wrap="square" rtlCol="0">
            <a:spAutoFit/>
          </a:bodyPr>
          <a:lstStyle/>
          <a:p>
            <a:r>
              <a:rPr lang="it-IT" sz="3200" b="1" dirty="0"/>
              <a:t>Benefici per i pazienti:</a:t>
            </a:r>
          </a:p>
          <a:p>
            <a:endParaRPr lang="it-IT" sz="3200" b="1" dirty="0"/>
          </a:p>
          <a:p>
            <a:pPr marL="685800" indent="-685800">
              <a:buBlip>
                <a:blip r:embed="rId2"/>
              </a:buBlip>
            </a:pPr>
            <a:r>
              <a:rPr lang="it-IT" sz="3200" b="1" dirty="0"/>
              <a:t>Ottenere la diagnosi corretta con l’esame più adatto</a:t>
            </a:r>
          </a:p>
          <a:p>
            <a:endParaRPr lang="it-IT" sz="3200" b="1" dirty="0"/>
          </a:p>
          <a:p>
            <a:pPr marL="685800" indent="-685800">
              <a:buBlip>
                <a:blip r:embed="rId2"/>
              </a:buBlip>
            </a:pPr>
            <a:r>
              <a:rPr lang="it-IT" sz="3200" b="1" dirty="0"/>
              <a:t>Iniziare senza indugio il trattamento più appropriato</a:t>
            </a:r>
          </a:p>
          <a:p>
            <a:r>
              <a:rPr lang="it-IT" sz="3200" b="1" dirty="0"/>
              <a:t> </a:t>
            </a:r>
          </a:p>
          <a:p>
            <a:pPr marL="685800" indent="-685800">
              <a:buBlip>
                <a:blip r:embed="rId2"/>
              </a:buBlip>
            </a:pPr>
            <a:r>
              <a:rPr lang="it-IT" sz="3200" b="1" dirty="0"/>
              <a:t>Evitare qualsiasi esposizione non necessaria alle radiazioni ionizzanti</a:t>
            </a:r>
          </a:p>
          <a:p>
            <a:endParaRPr lang="it-IT" sz="3200" b="1" dirty="0"/>
          </a:p>
          <a:p>
            <a:endParaRPr lang="it-IT" sz="2800" dirty="0"/>
          </a:p>
        </p:txBody>
      </p:sp>
      <p:pic>
        <p:nvPicPr>
          <p:cNvPr id="6" name="Immagine 5"/>
          <p:cNvPicPr>
            <a:picLocks noChangeAspect="1"/>
          </p:cNvPicPr>
          <p:nvPr/>
        </p:nvPicPr>
        <p:blipFill>
          <a:blip r:embed="rId3"/>
          <a:stretch>
            <a:fillRect/>
          </a:stretch>
        </p:blipFill>
        <p:spPr>
          <a:xfrm>
            <a:off x="10058400" y="123207"/>
            <a:ext cx="1957830" cy="1812284"/>
          </a:xfrm>
          <a:prstGeom prst="rect">
            <a:avLst/>
          </a:prstGeom>
        </p:spPr>
      </p:pic>
    </p:spTree>
    <p:extLst>
      <p:ext uri="{BB962C8B-B14F-4D97-AF65-F5344CB8AC3E}">
        <p14:creationId xmlns:p14="http://schemas.microsoft.com/office/powerpoint/2010/main" val="331463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0115" y="4176938"/>
            <a:ext cx="10515600" cy="1107581"/>
          </a:xfrm>
        </p:spPr>
        <p:txBody>
          <a:bodyPr>
            <a:normAutofit/>
          </a:bodyPr>
          <a:lstStyle/>
          <a:p>
            <a:pPr marL="0" indent="0" algn="ctr">
              <a:buNone/>
            </a:pPr>
            <a:r>
              <a:rPr lang="it-IT" sz="3200" b="1" dirty="0"/>
              <a:t>« Come posso garantire che il mio paziente sia sottoposto all’esame radiologico più adatto? »</a:t>
            </a:r>
          </a:p>
        </p:txBody>
      </p:sp>
      <p:pic>
        <p:nvPicPr>
          <p:cNvPr id="4" name="Immagine 3"/>
          <p:cNvPicPr>
            <a:picLocks noChangeAspect="1"/>
          </p:cNvPicPr>
          <p:nvPr/>
        </p:nvPicPr>
        <p:blipFill rotWithShape="1">
          <a:blip r:embed="rId2"/>
          <a:srcRect l="28936" t="11765" r="43140" b="41361"/>
          <a:stretch/>
        </p:blipFill>
        <p:spPr>
          <a:xfrm>
            <a:off x="4286992" y="593766"/>
            <a:ext cx="3194462" cy="3016333"/>
          </a:xfrm>
          <a:prstGeom prst="ellipse">
            <a:avLst/>
          </a:prstGeom>
        </p:spPr>
      </p:pic>
    </p:spTree>
    <p:extLst>
      <p:ext uri="{BB962C8B-B14F-4D97-AF65-F5344CB8AC3E}">
        <p14:creationId xmlns:p14="http://schemas.microsoft.com/office/powerpoint/2010/main" val="391565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581348" y="201880"/>
            <a:ext cx="2285555" cy="2159065"/>
          </a:xfrm>
          <a:prstGeom prst="rect">
            <a:avLst/>
          </a:prstGeom>
        </p:spPr>
      </p:pic>
      <p:sp>
        <p:nvSpPr>
          <p:cNvPr id="6" name="CasellaDiTesto 5"/>
          <p:cNvSpPr txBox="1"/>
          <p:nvPr/>
        </p:nvSpPr>
        <p:spPr>
          <a:xfrm>
            <a:off x="238551" y="619821"/>
            <a:ext cx="9342797" cy="3816429"/>
          </a:xfrm>
          <a:prstGeom prst="rect">
            <a:avLst/>
          </a:prstGeom>
          <a:noFill/>
        </p:spPr>
        <p:txBody>
          <a:bodyPr wrap="square" rtlCol="0">
            <a:spAutoFit/>
          </a:bodyPr>
          <a:lstStyle/>
          <a:p>
            <a:pPr marL="457200" indent="-457200">
              <a:buClr>
                <a:srgbClr val="FF0000"/>
              </a:buClr>
              <a:buFont typeface="Wingdings" panose="05000000000000000000" pitchFamily="2" charset="2"/>
              <a:buChar char="Ø"/>
            </a:pPr>
            <a:r>
              <a:rPr lang="it-IT" sz="3200" b="1" dirty="0"/>
              <a:t>Fornire al medico radiologo tutte le informazioni cliniche rilevanti ed un preciso quesito lo aiuterà a scegliere l’esame più adatto.</a:t>
            </a:r>
          </a:p>
          <a:p>
            <a:pPr marL="457200" indent="-457200">
              <a:buClr>
                <a:srgbClr val="FF0000"/>
              </a:buClr>
              <a:buFont typeface="Wingdings" panose="05000000000000000000" pitchFamily="2" charset="2"/>
              <a:buChar char="Ø"/>
            </a:pPr>
            <a:endParaRPr lang="it-IT" sz="3200" b="1" dirty="0"/>
          </a:p>
          <a:p>
            <a:pPr marL="457200" indent="-457200">
              <a:buClr>
                <a:srgbClr val="FF0000"/>
              </a:buClr>
              <a:buFont typeface="Wingdings" panose="05000000000000000000" pitchFamily="2" charset="2"/>
              <a:buChar char="Ø"/>
            </a:pPr>
            <a:r>
              <a:rPr lang="it-IT" sz="3200" b="1" dirty="0"/>
              <a:t>Maggiore è la chiarezza del quesito clinico e dei dettagli forniti, tanto più mirato potrà essere l’esame.</a:t>
            </a:r>
          </a:p>
          <a:p>
            <a:endParaRPr lang="it-IT" dirty="0"/>
          </a:p>
        </p:txBody>
      </p:sp>
    </p:spTree>
    <p:extLst>
      <p:ext uri="{BB962C8B-B14F-4D97-AF65-F5344CB8AC3E}">
        <p14:creationId xmlns:p14="http://schemas.microsoft.com/office/powerpoint/2010/main" val="3186386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151536" y="117498"/>
            <a:ext cx="1876711" cy="1772848"/>
          </a:xfrm>
          <a:prstGeom prst="rect">
            <a:avLst/>
          </a:prstGeom>
        </p:spPr>
      </p:pic>
      <p:sp>
        <p:nvSpPr>
          <p:cNvPr id="4" name="CasellaDiTesto 3"/>
          <p:cNvSpPr txBox="1"/>
          <p:nvPr/>
        </p:nvSpPr>
        <p:spPr>
          <a:xfrm>
            <a:off x="196480" y="323116"/>
            <a:ext cx="10664043" cy="6432530"/>
          </a:xfrm>
          <a:prstGeom prst="rect">
            <a:avLst/>
          </a:prstGeom>
          <a:noFill/>
        </p:spPr>
        <p:txBody>
          <a:bodyPr wrap="square" rtlCol="0">
            <a:spAutoFit/>
          </a:bodyPr>
          <a:lstStyle/>
          <a:p>
            <a:r>
              <a:rPr lang="it-IT" sz="3200" b="1" dirty="0"/>
              <a:t>Benefici per i pazienti:</a:t>
            </a:r>
          </a:p>
          <a:p>
            <a:endParaRPr lang="it-IT" sz="3200" b="1" dirty="0"/>
          </a:p>
          <a:p>
            <a:pPr marL="685800" indent="-685800">
              <a:buBlip>
                <a:blip r:embed="rId3"/>
              </a:buBlip>
            </a:pPr>
            <a:r>
              <a:rPr lang="it-IT" sz="3200" b="1" dirty="0"/>
              <a:t>Ottenere la diagnosi corretta con l’esame più adatto</a:t>
            </a:r>
          </a:p>
          <a:p>
            <a:endParaRPr lang="it-IT" sz="3200" b="1" dirty="0"/>
          </a:p>
          <a:p>
            <a:pPr marL="685800" indent="-685800">
              <a:buBlip>
                <a:blip r:embed="rId3"/>
              </a:buBlip>
            </a:pPr>
            <a:r>
              <a:rPr lang="it-IT" sz="3200" b="1" dirty="0"/>
              <a:t>Iniziare senza indugio il trattamento più appropriato</a:t>
            </a:r>
          </a:p>
          <a:p>
            <a:r>
              <a:rPr lang="it-IT" sz="3200" b="1" dirty="0"/>
              <a:t> </a:t>
            </a:r>
          </a:p>
          <a:p>
            <a:pPr marL="685800" indent="-685800">
              <a:buBlip>
                <a:blip r:embed="rId3"/>
              </a:buBlip>
            </a:pPr>
            <a:r>
              <a:rPr lang="it-IT" sz="3200" b="1" dirty="0"/>
              <a:t>Dose gestita in funzione dell’obiettivo clinico</a:t>
            </a:r>
          </a:p>
          <a:p>
            <a:pPr marL="685800" indent="-685800">
              <a:buBlip>
                <a:blip r:embed="rId3"/>
              </a:buBlip>
            </a:pPr>
            <a:endParaRPr lang="it-IT" sz="3200" b="1" dirty="0"/>
          </a:p>
          <a:p>
            <a:pPr marL="685800" indent="-685800">
              <a:buBlip>
                <a:blip r:embed="rId3"/>
              </a:buBlip>
            </a:pPr>
            <a:r>
              <a:rPr lang="it-IT" sz="3200" b="1" dirty="0"/>
              <a:t>Migliore utilizzo delle apparecchiature</a:t>
            </a:r>
          </a:p>
          <a:p>
            <a:pPr marL="685800" indent="-685800">
              <a:buBlip>
                <a:blip r:embed="rId3"/>
              </a:buBlip>
            </a:pPr>
            <a:endParaRPr lang="it-IT" sz="3200" b="1" dirty="0"/>
          </a:p>
          <a:p>
            <a:pPr marL="685800" indent="-685800">
              <a:buBlip>
                <a:blip r:embed="rId3"/>
              </a:buBlip>
            </a:pPr>
            <a:r>
              <a:rPr lang="it-IT" sz="3200" b="1" dirty="0"/>
              <a:t>Controllo dei costi</a:t>
            </a:r>
          </a:p>
          <a:p>
            <a:pPr marL="685800" indent="-685800">
              <a:buBlip>
                <a:blip r:embed="rId3"/>
              </a:buBlip>
            </a:pPr>
            <a:endParaRPr lang="it-IT" sz="3200" b="1" dirty="0"/>
          </a:p>
          <a:p>
            <a:endParaRPr lang="it-IT" sz="2800" dirty="0"/>
          </a:p>
        </p:txBody>
      </p:sp>
    </p:spTree>
    <p:extLst>
      <p:ext uri="{BB962C8B-B14F-4D97-AF65-F5344CB8AC3E}">
        <p14:creationId xmlns:p14="http://schemas.microsoft.com/office/powerpoint/2010/main" val="3523074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46754" y="438500"/>
            <a:ext cx="11605277" cy="5909546"/>
          </a:xfrm>
        </p:spPr>
        <p:txBody>
          <a:bodyPr>
            <a:normAutofit fontScale="77500" lnSpcReduction="20000"/>
          </a:bodyPr>
          <a:lstStyle/>
          <a:p>
            <a:pPr marL="0" indent="0">
              <a:buNone/>
            </a:pPr>
            <a:r>
              <a:rPr lang="it-IT" sz="3500" b="1" i="1" dirty="0"/>
              <a:t>Quali informazioni sono essenziali per il radiologi ?</a:t>
            </a:r>
          </a:p>
          <a:p>
            <a:pPr marL="0" indent="0">
              <a:buNone/>
            </a:pPr>
            <a:endParaRPr lang="it-IT" dirty="0"/>
          </a:p>
          <a:p>
            <a:pPr>
              <a:lnSpc>
                <a:spcPct val="160000"/>
              </a:lnSpc>
              <a:buClr>
                <a:srgbClr val="FF0000"/>
              </a:buClr>
              <a:buFont typeface="Wingdings" panose="05000000000000000000" pitchFamily="2" charset="2"/>
              <a:buChar char="Ø"/>
            </a:pPr>
            <a:r>
              <a:rPr lang="it-IT" sz="3800" b="1" dirty="0"/>
              <a:t>Controindicazioni (esposizione al campo magnetico, mezzo di contrasto)</a:t>
            </a:r>
          </a:p>
          <a:p>
            <a:pPr>
              <a:lnSpc>
                <a:spcPct val="160000"/>
              </a:lnSpc>
              <a:buClr>
                <a:srgbClr val="FF0000"/>
              </a:buClr>
              <a:buFont typeface="Wingdings" panose="05000000000000000000" pitchFamily="2" charset="2"/>
              <a:buChar char="Ø"/>
            </a:pPr>
            <a:r>
              <a:rPr lang="it-IT" sz="3800" b="1" dirty="0"/>
              <a:t>Anamnesi clinica</a:t>
            </a:r>
          </a:p>
          <a:p>
            <a:pPr>
              <a:lnSpc>
                <a:spcPct val="160000"/>
              </a:lnSpc>
              <a:buClr>
                <a:srgbClr val="FF0000"/>
              </a:buClr>
              <a:buFont typeface="Wingdings" panose="05000000000000000000" pitchFamily="2" charset="2"/>
              <a:buChar char="Ø"/>
            </a:pPr>
            <a:r>
              <a:rPr lang="it-IT" sz="3800" b="1" dirty="0"/>
              <a:t>Quesito clinico da chiarire con la diagnostica per immagini</a:t>
            </a:r>
          </a:p>
          <a:p>
            <a:pPr>
              <a:lnSpc>
                <a:spcPct val="160000"/>
              </a:lnSpc>
              <a:buClr>
                <a:srgbClr val="FF0000"/>
              </a:buClr>
              <a:buFont typeface="Wingdings" panose="05000000000000000000" pitchFamily="2" charset="2"/>
              <a:buChar char="Ø"/>
            </a:pPr>
            <a:r>
              <a:rPr lang="it-IT" sz="3800" b="1" dirty="0"/>
              <a:t>Informazioni su esami precedenti di diagnostica per immagini</a:t>
            </a:r>
          </a:p>
          <a:p>
            <a:pPr>
              <a:lnSpc>
                <a:spcPct val="160000"/>
              </a:lnSpc>
              <a:buClr>
                <a:srgbClr val="FF0000"/>
              </a:buClr>
              <a:buFont typeface="Wingdings" panose="05000000000000000000" pitchFamily="2" charset="2"/>
              <a:buChar char="Ø"/>
            </a:pPr>
            <a:r>
              <a:rPr lang="it-IT" sz="3800" b="1" dirty="0"/>
              <a:t>Informazioni esplicite in merito ad una gravidanza possibile/confermata</a:t>
            </a:r>
          </a:p>
          <a:p>
            <a:pPr>
              <a:lnSpc>
                <a:spcPct val="160000"/>
              </a:lnSpc>
              <a:buClr>
                <a:srgbClr val="FF0000"/>
              </a:buClr>
              <a:buFont typeface="Wingdings" panose="05000000000000000000" pitchFamily="2" charset="2"/>
              <a:buChar char="Ø"/>
            </a:pPr>
            <a:r>
              <a:rPr lang="it-IT" sz="3800" b="1" dirty="0"/>
              <a:t>Informazioni che consentano di contattare facilmente il medico inviante</a:t>
            </a:r>
          </a:p>
        </p:txBody>
      </p:sp>
    </p:spTree>
    <p:extLst>
      <p:ext uri="{BB962C8B-B14F-4D97-AF65-F5344CB8AC3E}">
        <p14:creationId xmlns:p14="http://schemas.microsoft.com/office/powerpoint/2010/main" val="1067762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5314" y="695070"/>
            <a:ext cx="11456377" cy="3762629"/>
          </a:xfrm>
        </p:spPr>
        <p:txBody>
          <a:bodyPr>
            <a:normAutofit fontScale="92500" lnSpcReduction="20000"/>
          </a:bodyPr>
          <a:lstStyle/>
          <a:p>
            <a:pPr marL="0" indent="0">
              <a:lnSpc>
                <a:spcPct val="170000"/>
              </a:lnSpc>
              <a:buNone/>
            </a:pPr>
            <a:r>
              <a:rPr lang="it-IT" b="1" i="1" dirty="0"/>
              <a:t>Quali sono le possibili conseguenze quando la richiesta di un esame è imprecisa o incompleta?</a:t>
            </a:r>
          </a:p>
          <a:p>
            <a:pPr marL="0" indent="0">
              <a:buNone/>
            </a:pPr>
            <a:endParaRPr lang="it-IT" b="1" i="1" dirty="0"/>
          </a:p>
          <a:p>
            <a:r>
              <a:rPr lang="it-IT" dirty="0"/>
              <a:t>Perdita di tempo per tecnici di radiologia, radiologi e pazienti</a:t>
            </a:r>
          </a:p>
          <a:p>
            <a:pPr marL="0" indent="0">
              <a:buNone/>
            </a:pPr>
            <a:endParaRPr lang="it-IT" dirty="0"/>
          </a:p>
          <a:p>
            <a:pPr>
              <a:lnSpc>
                <a:spcPct val="160000"/>
              </a:lnSpc>
            </a:pPr>
            <a:r>
              <a:rPr lang="it-IT" dirty="0"/>
              <a:t>Esecuzione di esami non appropriati, non eseguiti correttamente e quindi ad un certo numero di errori diagnostici.</a:t>
            </a:r>
          </a:p>
        </p:txBody>
      </p:sp>
      <p:pic>
        <p:nvPicPr>
          <p:cNvPr id="1026" name="Picture 2" descr="Pollice su e giù illustrazione vettoriale. Illustrazione di quadrato -  22458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095" t="3340" r="4240" b="53742"/>
          <a:stretch/>
        </p:blipFill>
        <p:spPr bwMode="auto">
          <a:xfrm>
            <a:off x="92738" y="2224456"/>
            <a:ext cx="465152" cy="457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llice su e giù illustrazione vettoriale. Illustrazione di quadrato -  224588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095" t="3340" r="4240" b="53742"/>
          <a:stretch/>
        </p:blipFill>
        <p:spPr bwMode="auto">
          <a:xfrm>
            <a:off x="92738" y="3238502"/>
            <a:ext cx="465152"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99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1268414"/>
            <a:ext cx="5789612" cy="5483225"/>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5"/>
          <p:cNvSpPr txBox="1">
            <a:spLocks noChangeArrowheads="1"/>
          </p:cNvSpPr>
          <p:nvPr/>
        </p:nvSpPr>
        <p:spPr bwMode="auto">
          <a:xfrm>
            <a:off x="3467100" y="188913"/>
            <a:ext cx="4967288" cy="925512"/>
          </a:xfrm>
          <a:prstGeom prst="rect">
            <a:avLst/>
          </a:prstGeom>
          <a:noFill/>
          <a:ln w="1908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buClrTx/>
              <a:buFontTx/>
              <a:buNone/>
            </a:pPr>
            <a:r>
              <a:rPr lang="it-IT" altLang="it-IT" b="1">
                <a:solidFill>
                  <a:srgbClr val="C00000"/>
                </a:solidFill>
              </a:rPr>
              <a:t>A) PREGRESSE REAZIONI ANAFILATTOIDI  LIEVI O MODERATE  AL </a:t>
            </a:r>
          </a:p>
          <a:p>
            <a:pPr algn="ctr" eaLnBrk="1" hangingPunct="1">
              <a:buClrTx/>
              <a:buFontTx/>
              <a:buNone/>
            </a:pPr>
            <a:r>
              <a:rPr lang="it-IT" altLang="it-IT" b="1">
                <a:solidFill>
                  <a:srgbClr val="C00000"/>
                </a:solidFill>
              </a:rPr>
              <a:t>MDC IODATO e PARAMAGNETICO</a:t>
            </a:r>
          </a:p>
        </p:txBody>
      </p:sp>
    </p:spTree>
    <p:extLst>
      <p:ext uri="{BB962C8B-B14F-4D97-AF65-F5344CB8AC3E}">
        <p14:creationId xmlns:p14="http://schemas.microsoft.com/office/powerpoint/2010/main" val="2922989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4" y="1557339"/>
            <a:ext cx="4548187" cy="2886075"/>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913" y="3784600"/>
            <a:ext cx="4589462" cy="3073400"/>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3576639" y="273051"/>
            <a:ext cx="4967287" cy="925513"/>
          </a:xfrm>
          <a:prstGeom prst="rect">
            <a:avLst/>
          </a:prstGeom>
          <a:noFill/>
          <a:ln w="1908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buClrTx/>
              <a:buFontTx/>
              <a:buNone/>
            </a:pPr>
            <a:r>
              <a:rPr lang="it-IT" altLang="it-IT" b="1">
                <a:solidFill>
                  <a:srgbClr val="C00000"/>
                </a:solidFill>
              </a:rPr>
              <a:t>A) PREGRESSE REAZIONI ANAFILATTOIDI LIEVE E MODERATE  AL </a:t>
            </a:r>
          </a:p>
          <a:p>
            <a:pPr algn="ctr" eaLnBrk="1" hangingPunct="1">
              <a:buClrTx/>
              <a:buFontTx/>
              <a:buNone/>
            </a:pPr>
            <a:r>
              <a:rPr lang="it-IT" altLang="it-IT" b="1">
                <a:solidFill>
                  <a:srgbClr val="C00000"/>
                </a:solidFill>
              </a:rPr>
              <a:t>MDC IODATO e PARAMAGNETICO</a:t>
            </a:r>
          </a:p>
        </p:txBody>
      </p:sp>
    </p:spTree>
    <p:extLst>
      <p:ext uri="{BB962C8B-B14F-4D97-AF65-F5344CB8AC3E}">
        <p14:creationId xmlns:p14="http://schemas.microsoft.com/office/powerpoint/2010/main" val="3575295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9219" name="Text Box 2"/>
          <p:cNvSpPr txBox="1">
            <a:spLocks noChangeArrowheads="1"/>
          </p:cNvSpPr>
          <p:nvPr/>
        </p:nvSpPr>
        <p:spPr bwMode="auto">
          <a:xfrm>
            <a:off x="2135188" y="3389313"/>
            <a:ext cx="7993062" cy="1479550"/>
          </a:xfrm>
          <a:prstGeom prst="rect">
            <a:avLst/>
          </a:prstGeom>
          <a:noFill/>
          <a:ln w="1908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buClrTx/>
              <a:buFontTx/>
              <a:buNone/>
            </a:pPr>
            <a:r>
              <a:rPr lang="it-IT" altLang="it-IT">
                <a:solidFill>
                  <a:srgbClr val="000000"/>
                </a:solidFill>
                <a:cs typeface="Times New Roman" panose="02020603050405020304" pitchFamily="18" charset="0"/>
              </a:rPr>
              <a:t>Per pazienti che sono sottoposti ad esame programmato e che non hanno fattori di rischio, </a:t>
            </a:r>
            <a:r>
              <a:rPr lang="it-IT" altLang="it-IT" b="1">
                <a:solidFill>
                  <a:srgbClr val="000000"/>
                </a:solidFill>
                <a:cs typeface="Times New Roman" panose="02020603050405020304" pitchFamily="18" charset="0"/>
              </a:rPr>
              <a:t>&lt; a 60 anni,  </a:t>
            </a:r>
            <a:r>
              <a:rPr lang="it-IT" altLang="it-IT" u="sng">
                <a:solidFill>
                  <a:srgbClr val="000000"/>
                </a:solidFill>
                <a:cs typeface="Times New Roman" panose="02020603050405020304" pitchFamily="18" charset="0"/>
              </a:rPr>
              <a:t>non è indispensabile </a:t>
            </a:r>
            <a:r>
              <a:rPr lang="it-IT" altLang="it-IT">
                <a:solidFill>
                  <a:srgbClr val="000000"/>
                </a:solidFill>
                <a:cs typeface="Times New Roman" panose="02020603050405020304" pitchFamily="18" charset="0"/>
              </a:rPr>
              <a:t>la determinazione della funzionalità renale prima della somministrazione di MdC iodato. </a:t>
            </a:r>
          </a:p>
          <a:p>
            <a:pPr algn="ctr" eaLnBrk="1" hangingPunct="1">
              <a:buClrTx/>
              <a:buFontTx/>
              <a:buNone/>
            </a:pPr>
            <a:endParaRPr lang="it-IT" altLang="it-IT">
              <a:solidFill>
                <a:srgbClr val="000000"/>
              </a:solidFill>
              <a:cs typeface="Times New Roman" panose="02020603050405020304" pitchFamily="18" charset="0"/>
            </a:endParaRPr>
          </a:p>
          <a:p>
            <a:pPr algn="ctr" eaLnBrk="1" hangingPunct="1">
              <a:buClrTx/>
              <a:buFontTx/>
              <a:buNone/>
            </a:pPr>
            <a:r>
              <a:rPr lang="it-IT" altLang="it-IT">
                <a:solidFill>
                  <a:srgbClr val="000000"/>
                </a:solidFill>
                <a:cs typeface="Times New Roman" panose="02020603050405020304" pitchFamily="18" charset="0"/>
              </a:rPr>
              <a:t>ACR Manual on Contrast Media 2018.</a:t>
            </a:r>
          </a:p>
        </p:txBody>
      </p:sp>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4550" y="1628776"/>
            <a:ext cx="8013700" cy="1597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1" name="Text Box 5"/>
          <p:cNvSpPr txBox="1">
            <a:spLocks noChangeArrowheads="1"/>
          </p:cNvSpPr>
          <p:nvPr/>
        </p:nvSpPr>
        <p:spPr bwMode="auto">
          <a:xfrm>
            <a:off x="2114551" y="392114"/>
            <a:ext cx="7561263" cy="955675"/>
          </a:xfrm>
          <a:prstGeom prst="rect">
            <a:avLst/>
          </a:prstGeom>
          <a:noFill/>
          <a:ln w="1908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buClrTx/>
              <a:buFontTx/>
              <a:buNone/>
            </a:pPr>
            <a:r>
              <a:rPr lang="it-IT" altLang="it-IT" b="1">
                <a:solidFill>
                  <a:srgbClr val="C00000"/>
                </a:solidFill>
              </a:rPr>
              <a:t> </a:t>
            </a:r>
            <a:r>
              <a:rPr lang="it-IT" altLang="it-IT" sz="2800" b="1">
                <a:solidFill>
                  <a:srgbClr val="C00000"/>
                </a:solidFill>
              </a:rPr>
              <a:t>Reazioni chemiotossiche al MDC IODATO</a:t>
            </a:r>
          </a:p>
          <a:p>
            <a:pPr algn="ctr" eaLnBrk="1" hangingPunct="1">
              <a:buClrTx/>
              <a:buFontTx/>
              <a:buNone/>
            </a:pPr>
            <a:r>
              <a:rPr lang="it-IT" altLang="it-IT" sz="2800" b="1">
                <a:solidFill>
                  <a:srgbClr val="C00000"/>
                </a:solidFill>
              </a:rPr>
              <a:t>( </a:t>
            </a:r>
            <a:r>
              <a:rPr lang="it-IT" altLang="it-IT" sz="2000" b="1">
                <a:solidFill>
                  <a:srgbClr val="C00000"/>
                </a:solidFill>
              </a:rPr>
              <a:t>pressochè esclusivamente RENALI </a:t>
            </a:r>
            <a:r>
              <a:rPr lang="it-IT" altLang="it-IT" sz="2800" b="1">
                <a:solidFill>
                  <a:srgbClr val="C00000"/>
                </a:solidFill>
              </a:rPr>
              <a:t>)</a:t>
            </a:r>
          </a:p>
        </p:txBody>
      </p:sp>
    </p:spTree>
    <p:extLst>
      <p:ext uri="{BB962C8B-B14F-4D97-AF65-F5344CB8AC3E}">
        <p14:creationId xmlns:p14="http://schemas.microsoft.com/office/powerpoint/2010/main" val="963848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9203" y="4275699"/>
            <a:ext cx="10515600" cy="823243"/>
          </a:xfrm>
        </p:spPr>
        <p:txBody>
          <a:bodyPr>
            <a:noAutofit/>
          </a:bodyPr>
          <a:lstStyle/>
          <a:p>
            <a:pPr marL="0" indent="0" algn="ctr">
              <a:buNone/>
            </a:pPr>
            <a:r>
              <a:rPr lang="it-IT" sz="3600" b="1" i="1" dirty="0"/>
              <a:t>« L’esame è davvero utile per il paziente?»</a:t>
            </a:r>
          </a:p>
          <a:p>
            <a:pPr marL="0" indent="0" algn="ctr">
              <a:buNone/>
            </a:pPr>
            <a:endParaRPr lang="it-IT" sz="2400" b="1" i="1" dirty="0"/>
          </a:p>
        </p:txBody>
      </p:sp>
      <p:pic>
        <p:nvPicPr>
          <p:cNvPr id="4" name="Immagine 3"/>
          <p:cNvPicPr>
            <a:picLocks noChangeAspect="1"/>
          </p:cNvPicPr>
          <p:nvPr/>
        </p:nvPicPr>
        <p:blipFill rotWithShape="1">
          <a:blip r:embed="rId2"/>
          <a:srcRect l="29493" t="13987" r="43346" b="38262"/>
          <a:stretch/>
        </p:blipFill>
        <p:spPr>
          <a:xfrm>
            <a:off x="4617899" y="383880"/>
            <a:ext cx="3373089" cy="3335714"/>
          </a:xfrm>
          <a:prstGeom prst="flowChartConnector">
            <a:avLst/>
          </a:prstGeom>
        </p:spPr>
      </p:pic>
    </p:spTree>
    <p:extLst>
      <p:ext uri="{BB962C8B-B14F-4D97-AF65-F5344CB8AC3E}">
        <p14:creationId xmlns:p14="http://schemas.microsoft.com/office/powerpoint/2010/main" val="3239191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115889"/>
            <a:ext cx="7775575" cy="6713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1012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8925" y="188913"/>
            <a:ext cx="4013200" cy="5472112"/>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3"/>
          <p:cNvSpPr txBox="1">
            <a:spLocks noChangeArrowheads="1"/>
          </p:cNvSpPr>
          <p:nvPr/>
        </p:nvSpPr>
        <p:spPr bwMode="auto">
          <a:xfrm>
            <a:off x="1992314" y="5589588"/>
            <a:ext cx="7559675"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eaLnBrk="1" hangingPunct="1">
              <a:lnSpc>
                <a:spcPct val="150000"/>
              </a:lnSpc>
              <a:buClrTx/>
              <a:buFontTx/>
              <a:buNone/>
            </a:pPr>
            <a:r>
              <a:rPr lang="it-IT" altLang="it-IT" sz="1600" u="sng">
                <a:solidFill>
                  <a:srgbClr val="C00000"/>
                </a:solidFill>
                <a:cs typeface="Times New Roman" panose="02020603050405020304" pitchFamily="18" charset="0"/>
              </a:rPr>
              <a:t>Dopo l’esame, nei pazienti a rischio: </a:t>
            </a:r>
          </a:p>
          <a:p>
            <a:pPr eaLnBrk="1" hangingPunct="1">
              <a:lnSpc>
                <a:spcPct val="150000"/>
              </a:lnSpc>
              <a:buFont typeface="Symbol" panose="05050102010706020507" pitchFamily="18" charset="2"/>
              <a:buChar char=""/>
            </a:pPr>
            <a:r>
              <a:rPr lang="it-IT" altLang="it-IT" sz="1600">
                <a:solidFill>
                  <a:srgbClr val="000000"/>
                </a:solidFill>
                <a:cs typeface="Times New Roman" panose="02020603050405020304" pitchFamily="18" charset="0"/>
              </a:rPr>
              <a:t>Continuare l’idratazione </a:t>
            </a:r>
          </a:p>
          <a:p>
            <a:pPr eaLnBrk="1" hangingPunct="1">
              <a:lnSpc>
                <a:spcPct val="150000"/>
              </a:lnSpc>
              <a:buFont typeface="Symbol" panose="05050102010706020507" pitchFamily="18" charset="2"/>
              <a:buChar char=""/>
            </a:pPr>
            <a:r>
              <a:rPr lang="it-IT" altLang="it-IT" sz="1600">
                <a:solidFill>
                  <a:srgbClr val="000000"/>
                </a:solidFill>
                <a:cs typeface="Times New Roman" panose="02020603050405020304" pitchFamily="18" charset="0"/>
              </a:rPr>
              <a:t>Consigliabile valutare eGFR 48- 72 ore dopo l’esame contrastografico </a:t>
            </a:r>
          </a:p>
        </p:txBody>
      </p:sp>
    </p:spTree>
    <p:extLst>
      <p:ext uri="{BB962C8B-B14F-4D97-AF65-F5344CB8AC3E}">
        <p14:creationId xmlns:p14="http://schemas.microsoft.com/office/powerpoint/2010/main" val="232044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260351"/>
            <a:ext cx="7337425" cy="4113213"/>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39208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4339" name="Text Box 2"/>
          <p:cNvSpPr txBox="1">
            <a:spLocks noChangeArrowheads="1"/>
          </p:cNvSpPr>
          <p:nvPr/>
        </p:nvSpPr>
        <p:spPr bwMode="auto">
          <a:xfrm>
            <a:off x="6096000" y="439739"/>
            <a:ext cx="4572000" cy="955675"/>
          </a:xfrm>
          <a:prstGeom prst="rect">
            <a:avLst/>
          </a:prstGeom>
          <a:noFill/>
          <a:ln w="1908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buClrTx/>
              <a:buFontTx/>
              <a:buNone/>
            </a:pPr>
            <a:r>
              <a:rPr lang="it-IT" altLang="it-IT" sz="2800" b="1">
                <a:solidFill>
                  <a:srgbClr val="C00000"/>
                </a:solidFill>
              </a:rPr>
              <a:t>MDC PARAMAGNETICO</a:t>
            </a:r>
          </a:p>
          <a:p>
            <a:pPr algn="ctr" eaLnBrk="1" hangingPunct="1">
              <a:buClrTx/>
              <a:buFontTx/>
              <a:buNone/>
            </a:pPr>
            <a:r>
              <a:rPr lang="it-IT" altLang="it-IT" sz="2800" b="1">
                <a:solidFill>
                  <a:srgbClr val="C00000"/>
                </a:solidFill>
              </a:rPr>
              <a:t>(RM)</a:t>
            </a:r>
          </a:p>
        </p:txBody>
      </p:sp>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6" y="506414"/>
            <a:ext cx="5076825" cy="2014537"/>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0" y="2555875"/>
            <a:ext cx="5080000" cy="1944688"/>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7688" y="4103689"/>
            <a:ext cx="5003800" cy="2727325"/>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754502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
        <p:nvSpPr>
          <p:cNvPr id="15363" name="Text Box 2"/>
          <p:cNvSpPr txBox="1">
            <a:spLocks noChangeArrowheads="1"/>
          </p:cNvSpPr>
          <p:nvPr/>
        </p:nvSpPr>
        <p:spPr bwMode="auto">
          <a:xfrm>
            <a:off x="3576638" y="71438"/>
            <a:ext cx="4895850" cy="368300"/>
          </a:xfrm>
          <a:prstGeom prst="rect">
            <a:avLst/>
          </a:prstGeom>
          <a:noFill/>
          <a:ln w="19080" cap="sq">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ea typeface="Microsoft YaHei" panose="020B0503020204020204" pitchFamily="34" charset="-122"/>
              </a:defRPr>
            </a:lvl9pPr>
          </a:lstStyle>
          <a:p>
            <a:pPr algn="ctr" eaLnBrk="1" hangingPunct="1">
              <a:buClrTx/>
              <a:buFontTx/>
              <a:buNone/>
            </a:pPr>
            <a:r>
              <a:rPr lang="it-IT" altLang="it-IT" b="1">
                <a:solidFill>
                  <a:srgbClr val="C00000"/>
                </a:solidFill>
              </a:rPr>
              <a:t>MDC PARAMAGNETICO</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r="40533" b="87547"/>
          <a:stretch>
            <a:fillRect/>
          </a:stretch>
        </p:blipFill>
        <p:spPr bwMode="auto">
          <a:xfrm>
            <a:off x="2286000" y="917576"/>
            <a:ext cx="4927600" cy="409575"/>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r="40533" b="8754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t="74290"/>
          <a:stretch>
            <a:fillRect/>
          </a:stretch>
        </p:blipFill>
        <p:spPr bwMode="auto">
          <a:xfrm>
            <a:off x="2225675" y="2276476"/>
            <a:ext cx="7194550" cy="1008063"/>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t="7429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3"/>
          <p:cNvPicPr>
            <a:picLocks noChangeAspect="1" noChangeArrowheads="1"/>
          </p:cNvPicPr>
          <p:nvPr/>
        </p:nvPicPr>
        <p:blipFill>
          <a:blip r:embed="rId3">
            <a:extLst>
              <a:ext uri="{28A0092B-C50C-407E-A947-70E740481C1C}">
                <a14:useLocalDpi xmlns:a14="http://schemas.microsoft.com/office/drawing/2010/main" val="0"/>
              </a:ext>
            </a:extLst>
          </a:blip>
          <a:srcRect t="19640" b="66910"/>
          <a:stretch>
            <a:fillRect/>
          </a:stretch>
        </p:blipFill>
        <p:spPr bwMode="auto">
          <a:xfrm>
            <a:off x="2262189" y="1484314"/>
            <a:ext cx="7158037" cy="504825"/>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t="19640" b="6691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24308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476251"/>
            <a:ext cx="8640763" cy="137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1989138"/>
            <a:ext cx="8640763" cy="202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CasellaDiTesto 3"/>
          <p:cNvSpPr txBox="1">
            <a:spLocks noChangeArrowheads="1"/>
          </p:cNvSpPr>
          <p:nvPr/>
        </p:nvSpPr>
        <p:spPr bwMode="auto">
          <a:xfrm>
            <a:off x="7896225" y="2492376"/>
            <a:ext cx="2160588"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t>Solitamente mdc </a:t>
            </a:r>
          </a:p>
          <a:p>
            <a:pPr algn="ctr"/>
            <a:r>
              <a:rPr lang="it-IT" altLang="it-IT" b="1"/>
              <a:t>controindicato</a:t>
            </a:r>
          </a:p>
        </p:txBody>
      </p:sp>
      <p:sp>
        <p:nvSpPr>
          <p:cNvPr id="16389" name="Freccia a sinistra 2"/>
          <p:cNvSpPr>
            <a:spLocks noChangeArrowheads="1"/>
          </p:cNvSpPr>
          <p:nvPr/>
        </p:nvSpPr>
        <p:spPr bwMode="auto">
          <a:xfrm>
            <a:off x="7032626" y="2565400"/>
            <a:ext cx="792163" cy="287338"/>
          </a:xfrm>
          <a:prstGeom prst="leftArrow">
            <a:avLst>
              <a:gd name="adj1" fmla="val 50000"/>
              <a:gd name="adj2" fmla="val 50122"/>
            </a:avLst>
          </a:prstGeom>
          <a:solidFill>
            <a:srgbClr val="FF0000"/>
          </a:solidFill>
          <a:ln w="9525" algn="ctr">
            <a:solidFill>
              <a:schemeClr val="tx1"/>
            </a:solidFill>
            <a:round/>
            <a:headEnd/>
            <a:tailEnd/>
          </a:ln>
        </p:spPr>
        <p:txBody>
          <a:bodyPr/>
          <a:lstStyle/>
          <a:p>
            <a:endParaRPr lang="it-IT" altLang="it-IT"/>
          </a:p>
        </p:txBody>
      </p:sp>
    </p:spTree>
    <p:extLst>
      <p:ext uri="{BB962C8B-B14F-4D97-AF65-F5344CB8AC3E}">
        <p14:creationId xmlns:p14="http://schemas.microsoft.com/office/powerpoint/2010/main" val="36113898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1774825" y="139701"/>
            <a:ext cx="8642350" cy="4525963"/>
          </a:xfrm>
          <a:prstGeom prst="rect">
            <a:avLst/>
          </a:prstGeom>
          <a:solidFill>
            <a:srgbClr val="FFFFFF"/>
          </a:solidFill>
          <a:ln w="255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Microsoft YaHei" panose="020B0503020204020204" pitchFamily="34" charset="-122"/>
              </a:defRPr>
            </a:lvl9pPr>
          </a:lstStyle>
          <a:p>
            <a:pPr eaLnBrk="1" hangingPunct="1">
              <a:buClrTx/>
              <a:buFontTx/>
              <a:buNone/>
            </a:pPr>
            <a:r>
              <a:rPr lang="it-IT" altLang="it-IT" b="1">
                <a:solidFill>
                  <a:srgbClr val="FF0000"/>
                </a:solidFill>
              </a:rPr>
              <a:t>Gravidanza:</a:t>
            </a:r>
          </a:p>
          <a:p>
            <a:pPr eaLnBrk="1" hangingPunct="1">
              <a:buClrTx/>
              <a:buFontTx/>
              <a:buNone/>
            </a:pPr>
            <a:r>
              <a:rPr lang="it-IT" altLang="it-IT" b="1">
                <a:solidFill>
                  <a:srgbClr val="000000"/>
                </a:solidFill>
              </a:rPr>
              <a:t> </a:t>
            </a:r>
          </a:p>
          <a:p>
            <a:pPr eaLnBrk="1" hangingPunct="1">
              <a:buClrTx/>
              <a:buFontTx/>
              <a:buNone/>
            </a:pPr>
            <a:r>
              <a:rPr lang="it-IT" altLang="it-IT" b="1">
                <a:solidFill>
                  <a:srgbClr val="FF0000"/>
                </a:solidFill>
              </a:rPr>
              <a:t>I) </a:t>
            </a:r>
            <a:r>
              <a:rPr lang="it-IT" altLang="it-IT" b="1" u="sng">
                <a:solidFill>
                  <a:srgbClr val="FF0000"/>
                </a:solidFill>
              </a:rPr>
              <a:t>Per gli esami con mdc iodato:</a:t>
            </a:r>
          </a:p>
          <a:p>
            <a:pPr eaLnBrk="1" hangingPunct="1">
              <a:buClrTx/>
              <a:buFontTx/>
              <a:buNone/>
            </a:pPr>
            <a:r>
              <a:rPr lang="it-IT" altLang="it-IT" b="1">
                <a:solidFill>
                  <a:srgbClr val="000000"/>
                </a:solidFill>
              </a:rPr>
              <a:t> </a:t>
            </a:r>
          </a:p>
          <a:p>
            <a:pPr eaLnBrk="1" hangingPunct="1">
              <a:buClrTx/>
              <a:buFontTx/>
              <a:buNone/>
            </a:pPr>
            <a:r>
              <a:rPr lang="it-IT" altLang="it-IT">
                <a:solidFill>
                  <a:srgbClr val="000000"/>
                </a:solidFill>
              </a:rPr>
              <a:t>In circostanze eccezionali, se l’esame radiologico è essenziale, può essere somministrato alla paziente in gravidanza.</a:t>
            </a:r>
          </a:p>
          <a:p>
            <a:pPr eaLnBrk="1" hangingPunct="1">
              <a:buClrTx/>
              <a:buFontTx/>
              <a:buNone/>
            </a:pPr>
            <a:r>
              <a:rPr lang="it-IT" altLang="it-IT">
                <a:solidFill>
                  <a:srgbClr val="000000"/>
                </a:solidFill>
              </a:rPr>
              <a:t>Dovrebbe poi essere valutata la funzionalità tiroidea del neonato entro la prima settimana di vita.</a:t>
            </a:r>
          </a:p>
          <a:p>
            <a:pPr eaLnBrk="1" hangingPunct="1">
              <a:buClrTx/>
              <a:buFontTx/>
              <a:buNone/>
            </a:pPr>
            <a:r>
              <a:rPr lang="it-IT" altLang="it-IT">
                <a:solidFill>
                  <a:srgbClr val="000000"/>
                </a:solidFill>
              </a:rPr>
              <a:t> </a:t>
            </a:r>
          </a:p>
          <a:p>
            <a:pPr eaLnBrk="1" hangingPunct="1">
              <a:buClrTx/>
              <a:buFontTx/>
              <a:buNone/>
            </a:pPr>
            <a:r>
              <a:rPr lang="it-IT" altLang="it-IT" b="1">
                <a:solidFill>
                  <a:srgbClr val="FF0000"/>
                </a:solidFill>
              </a:rPr>
              <a:t>II) </a:t>
            </a:r>
            <a:r>
              <a:rPr lang="it-IT" altLang="it-IT" b="1" u="sng">
                <a:solidFill>
                  <a:srgbClr val="FF0000"/>
                </a:solidFill>
              </a:rPr>
              <a:t>Per gli esami con mdc a base di gadolinio:</a:t>
            </a:r>
          </a:p>
          <a:p>
            <a:pPr eaLnBrk="1" hangingPunct="1">
              <a:buClrTx/>
              <a:buFontTx/>
              <a:buNone/>
            </a:pPr>
            <a:r>
              <a:rPr lang="it-IT" altLang="it-IT">
                <a:solidFill>
                  <a:srgbClr val="000000"/>
                </a:solidFill>
              </a:rPr>
              <a:t> </a:t>
            </a:r>
          </a:p>
          <a:p>
            <a:pPr eaLnBrk="1" hangingPunct="1">
              <a:buClrTx/>
              <a:buFontTx/>
              <a:buNone/>
            </a:pPr>
            <a:r>
              <a:rPr lang="it-IT" altLang="it-IT">
                <a:solidFill>
                  <a:srgbClr val="000000"/>
                </a:solidFill>
              </a:rPr>
              <a:t>Se è clinicamente indispensabile e se i benefici superano i possibili rischi, può essere somministrato alla paziente gravida la minor dose possibile del mdc a base di gadolinio più stabile (mdc a rischio basso di NSF); tuttavia non sono ancora chiari gli effetti collaterali sul feto (dubbi su teratogenicità, rischio di prematurità o di morte neonatale)</a:t>
            </a:r>
          </a:p>
          <a:p>
            <a:pPr eaLnBrk="1" hangingPunct="1">
              <a:buClrTx/>
              <a:buFontTx/>
              <a:buNone/>
            </a:pPr>
            <a:r>
              <a:rPr lang="it-IT" altLang="it-IT">
                <a:solidFill>
                  <a:srgbClr val="000000"/>
                </a:solidFill>
              </a:rPr>
              <a:t>Alla nascita non è necessario sottoporre il neonato a nessun test.</a:t>
            </a:r>
          </a:p>
        </p:txBody>
      </p:sp>
    </p:spTree>
    <p:extLst>
      <p:ext uri="{BB962C8B-B14F-4D97-AF65-F5344CB8AC3E}">
        <p14:creationId xmlns:p14="http://schemas.microsoft.com/office/powerpoint/2010/main" val="28357845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476250"/>
            <a:ext cx="8434388" cy="3473450"/>
          </a:xfrm>
          <a:prstGeom prst="rect">
            <a:avLst/>
          </a:prstGeom>
          <a:noFill/>
          <a:ln w="1905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4291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1703389" y="44451"/>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solidFill>
                  <a:srgbClr val="FF0000"/>
                </a:solidFill>
              </a:rPr>
              <a:t>FOGLIO NOTIZIE ANAMNESTICHE PER ESAME TC</a:t>
            </a:r>
          </a:p>
          <a:p>
            <a:pPr algn="ctr"/>
            <a:r>
              <a:rPr lang="it-IT" altLang="it-IT" b="1">
                <a:solidFill>
                  <a:srgbClr val="FF0000"/>
                </a:solidFill>
              </a:rPr>
              <a:t>(COMPILAZIONE A CARICO DEL MEDICO PRESCRITTORE) </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l="50000" t="15173" r="6802" b="9062"/>
          <a:stretch>
            <a:fillRect/>
          </a:stretch>
        </p:blipFill>
        <p:spPr bwMode="auto">
          <a:xfrm>
            <a:off x="6338889" y="717550"/>
            <a:ext cx="4294187" cy="60261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5"/>
          <p:cNvPicPr>
            <a:picLocks noChangeAspect="1" noChangeArrowheads="1"/>
          </p:cNvPicPr>
          <p:nvPr/>
        </p:nvPicPr>
        <p:blipFill>
          <a:blip r:embed="rId4">
            <a:extLst>
              <a:ext uri="{28A0092B-C50C-407E-A947-70E740481C1C}">
                <a14:useLocalDpi xmlns:a14="http://schemas.microsoft.com/office/drawing/2010/main" val="0"/>
              </a:ext>
            </a:extLst>
          </a:blip>
          <a:srcRect l="25809" t="15845" r="25343" b="6676"/>
          <a:stretch>
            <a:fillRect/>
          </a:stretch>
        </p:blipFill>
        <p:spPr bwMode="auto">
          <a:xfrm>
            <a:off x="1558925" y="717550"/>
            <a:ext cx="4749800" cy="60261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5121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sellaDiTesto 1"/>
          <p:cNvSpPr txBox="1">
            <a:spLocks noChangeArrowheads="1"/>
          </p:cNvSpPr>
          <p:nvPr/>
        </p:nvSpPr>
        <p:spPr bwMode="auto">
          <a:xfrm>
            <a:off x="1703389" y="44451"/>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solidFill>
                  <a:srgbClr val="FF0000"/>
                </a:solidFill>
              </a:rPr>
              <a:t>FOGLIO NOTIZIE ANAMNESTICHE PER ESAME TC</a:t>
            </a:r>
          </a:p>
          <a:p>
            <a:pPr algn="ctr"/>
            <a:r>
              <a:rPr lang="it-IT" altLang="it-IT" b="1">
                <a:solidFill>
                  <a:srgbClr val="FF0000"/>
                </a:solidFill>
              </a:rPr>
              <a:t>(COMPILAZIONE A CARICO DEL MEDICO PRESCRITTORE) </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l="12907" t="17604" r="14868" b="6584"/>
          <a:stretch>
            <a:fillRect/>
          </a:stretch>
        </p:blipFill>
        <p:spPr bwMode="auto">
          <a:xfrm>
            <a:off x="2459039" y="849314"/>
            <a:ext cx="7056437" cy="592613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796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3772" y="120811"/>
            <a:ext cx="10012923" cy="1831975"/>
          </a:xfrm>
        </p:spPr>
        <p:txBody>
          <a:bodyPr>
            <a:noAutofit/>
          </a:bodyPr>
          <a:lstStyle/>
          <a:p>
            <a:pPr marL="0" indent="0">
              <a:lnSpc>
                <a:spcPct val="100000"/>
              </a:lnSpc>
              <a:buNone/>
            </a:pPr>
            <a:r>
              <a:rPr lang="it-IT" sz="3200" b="1" i="1" dirty="0"/>
              <a:t>« L’esame può modificare diagnosi o influenzare il trattamento? »</a:t>
            </a:r>
          </a:p>
          <a:p>
            <a:pPr marL="0" indent="0">
              <a:lnSpc>
                <a:spcPct val="100000"/>
              </a:lnSpc>
              <a:buNone/>
            </a:pPr>
            <a:endParaRPr lang="it-IT" sz="3200" b="1" i="1" dirty="0"/>
          </a:p>
          <a:p>
            <a:pPr marL="0" indent="0">
              <a:lnSpc>
                <a:spcPct val="100000"/>
              </a:lnSpc>
              <a:buNone/>
            </a:pPr>
            <a:r>
              <a:rPr lang="it-IT" sz="3200" b="1" i="1" dirty="0"/>
              <a:t>« Ho già formulato una diagnosi. </a:t>
            </a:r>
          </a:p>
          <a:p>
            <a:pPr marL="0" indent="0">
              <a:lnSpc>
                <a:spcPct val="100000"/>
              </a:lnSpc>
              <a:buNone/>
            </a:pPr>
            <a:r>
              <a:rPr lang="it-IT" sz="3200" b="1" i="1" dirty="0"/>
              <a:t>Qual è il valore aggiunto di un esame radiologico?»</a:t>
            </a:r>
          </a:p>
          <a:p>
            <a:pPr marL="0" indent="0">
              <a:lnSpc>
                <a:spcPct val="100000"/>
              </a:lnSpc>
              <a:buNone/>
            </a:pPr>
            <a:endParaRPr lang="it-IT" sz="3200" b="1" i="1" dirty="0"/>
          </a:p>
          <a:p>
            <a:pPr marL="0" indent="0">
              <a:lnSpc>
                <a:spcPct val="100000"/>
              </a:lnSpc>
              <a:buNone/>
            </a:pPr>
            <a:r>
              <a:rPr lang="it-IT" sz="3200" b="1" i="1" dirty="0"/>
              <a:t>« Meglio attendere per osservare l’evoluzione? »</a:t>
            </a:r>
          </a:p>
          <a:p>
            <a:pPr marL="0" indent="0">
              <a:lnSpc>
                <a:spcPct val="100000"/>
              </a:lnSpc>
              <a:buNone/>
            </a:pPr>
            <a:endParaRPr lang="it-IT" sz="3200" b="1" i="1" dirty="0"/>
          </a:p>
          <a:p>
            <a:pPr marL="0" indent="0">
              <a:lnSpc>
                <a:spcPct val="100000"/>
              </a:lnSpc>
              <a:buNone/>
            </a:pPr>
            <a:r>
              <a:rPr lang="it-IT" sz="3200" b="1" i="1" dirty="0"/>
              <a:t>« Serve soltanto a rassicurare il paziente ? »</a:t>
            </a:r>
          </a:p>
          <a:p>
            <a:pPr marL="0" indent="0">
              <a:lnSpc>
                <a:spcPct val="100000"/>
              </a:lnSpc>
              <a:buNone/>
            </a:pPr>
            <a:endParaRPr lang="it-IT" sz="3200" b="1" i="1" dirty="0"/>
          </a:p>
          <a:p>
            <a:pPr marL="0" indent="0">
              <a:lnSpc>
                <a:spcPct val="100000"/>
              </a:lnSpc>
              <a:buNone/>
            </a:pPr>
            <a:r>
              <a:rPr lang="it-IT" sz="3200" b="1" i="1" dirty="0"/>
              <a:t>« Serve soprattutto per motivi medico-legali? » </a:t>
            </a:r>
          </a:p>
        </p:txBody>
      </p:sp>
      <p:pic>
        <p:nvPicPr>
          <p:cNvPr id="4" name="Immagine 3"/>
          <p:cNvPicPr>
            <a:picLocks noChangeAspect="1"/>
          </p:cNvPicPr>
          <p:nvPr/>
        </p:nvPicPr>
        <p:blipFill rotWithShape="1">
          <a:blip r:embed="rId2"/>
          <a:srcRect l="29493" t="13987" r="43346" b="38262"/>
          <a:stretch/>
        </p:blipFill>
        <p:spPr>
          <a:xfrm>
            <a:off x="10146695" y="263470"/>
            <a:ext cx="1770932" cy="1751309"/>
          </a:xfrm>
          <a:prstGeom prst="flowChartConnector">
            <a:avLst/>
          </a:prstGeom>
        </p:spPr>
      </p:pic>
    </p:spTree>
    <p:extLst>
      <p:ext uri="{BB962C8B-B14F-4D97-AF65-F5344CB8AC3E}">
        <p14:creationId xmlns:p14="http://schemas.microsoft.com/office/powerpoint/2010/main" val="130086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1"/>
          <p:cNvSpPr txBox="1">
            <a:spLocks noChangeArrowheads="1"/>
          </p:cNvSpPr>
          <p:nvPr/>
        </p:nvSpPr>
        <p:spPr bwMode="auto">
          <a:xfrm>
            <a:off x="1703389" y="190501"/>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solidFill>
                  <a:srgbClr val="FF0000"/>
                </a:solidFill>
              </a:rPr>
              <a:t>FOGLIO NOTIZIE ANAMNESTICHE PER ESAME TC</a:t>
            </a:r>
          </a:p>
          <a:p>
            <a:pPr algn="ctr"/>
            <a:r>
              <a:rPr lang="it-IT" altLang="it-IT" b="1">
                <a:solidFill>
                  <a:srgbClr val="FF0000"/>
                </a:solidFill>
              </a:rPr>
              <a:t>(COMPILAZIONE A CARICO DEL MEDICO PRESCRITTORE) </a:t>
            </a:r>
          </a:p>
        </p:txBody>
      </p:sp>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l="16833" t="32594" r="15797" b="19855"/>
          <a:stretch>
            <a:fillRect/>
          </a:stretch>
        </p:blipFill>
        <p:spPr bwMode="auto">
          <a:xfrm>
            <a:off x="1881189" y="1268414"/>
            <a:ext cx="8213725" cy="46386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9324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asellaDiTesto 1"/>
          <p:cNvSpPr txBox="1">
            <a:spLocks noChangeArrowheads="1"/>
          </p:cNvSpPr>
          <p:nvPr/>
        </p:nvSpPr>
        <p:spPr bwMode="auto">
          <a:xfrm>
            <a:off x="1847851" y="44451"/>
            <a:ext cx="8569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solidFill>
                  <a:srgbClr val="FF0000"/>
                </a:solidFill>
              </a:rPr>
              <a:t>FOGLIO NOTIZIE ANAMNESTICHE PER ESAME TC</a:t>
            </a:r>
          </a:p>
          <a:p>
            <a:pPr algn="ctr"/>
            <a:r>
              <a:rPr lang="it-IT" altLang="it-IT" b="1">
                <a:solidFill>
                  <a:srgbClr val="FF0000"/>
                </a:solidFill>
              </a:rPr>
              <a:t>(COMPILAZIONE A CARICO DEL MEDICO PRESCRITTORE)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19467" t="14915" r="20244" b="6892"/>
          <a:stretch>
            <a:fillRect/>
          </a:stretch>
        </p:blipFill>
        <p:spPr bwMode="auto">
          <a:xfrm>
            <a:off x="3216275" y="690564"/>
            <a:ext cx="5759450" cy="597693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26258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24579" name="Picture 6"/>
          <p:cNvPicPr>
            <a:picLocks noChangeAspect="1" noChangeArrowheads="1"/>
          </p:cNvPicPr>
          <p:nvPr/>
        </p:nvPicPr>
        <p:blipFill>
          <a:blip r:embed="rId3">
            <a:extLst>
              <a:ext uri="{28A0092B-C50C-407E-A947-70E740481C1C}">
                <a14:useLocalDpi xmlns:a14="http://schemas.microsoft.com/office/drawing/2010/main" val="0"/>
              </a:ext>
            </a:extLst>
          </a:blip>
          <a:srcRect l="26086" t="17090" r="25545" b="6155"/>
          <a:stretch>
            <a:fillRect/>
          </a:stretch>
        </p:blipFill>
        <p:spPr bwMode="auto">
          <a:xfrm>
            <a:off x="3540125" y="93663"/>
            <a:ext cx="5219700" cy="66278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90947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3"/>
          <p:cNvSpPr txBox="1">
            <a:spLocks noChangeArrowheads="1"/>
          </p:cNvSpPr>
          <p:nvPr/>
        </p:nvSpPr>
        <p:spPr bwMode="auto">
          <a:xfrm>
            <a:off x="1774826" y="44450"/>
            <a:ext cx="856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altLang="it-IT" b="1">
                <a:solidFill>
                  <a:srgbClr val="FF0000"/>
                </a:solidFill>
              </a:rPr>
              <a:t>FOGLIO NOTIZIE ANAMNESTICHE PER ESAME RM</a:t>
            </a:r>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l="25427" t="17949" r="27982" b="12494"/>
          <a:stretch>
            <a:fillRect/>
          </a:stretch>
        </p:blipFill>
        <p:spPr bwMode="auto">
          <a:xfrm>
            <a:off x="3216275" y="414339"/>
            <a:ext cx="5327650" cy="636428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853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992314" y="549275"/>
            <a:ext cx="81359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l="25694" t="15692" r="25128" b="6364"/>
          <a:stretch>
            <a:fillRect/>
          </a:stretch>
        </p:blipFill>
        <p:spPr bwMode="auto">
          <a:xfrm>
            <a:off x="3503613" y="44450"/>
            <a:ext cx="5338762" cy="6769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3395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090921" y="272849"/>
            <a:ext cx="1774090" cy="1755800"/>
          </a:xfrm>
          <a:prstGeom prst="rect">
            <a:avLst/>
          </a:prstGeom>
        </p:spPr>
      </p:pic>
      <p:sp>
        <p:nvSpPr>
          <p:cNvPr id="3" name="CasellaDiTesto 2"/>
          <p:cNvSpPr txBox="1"/>
          <p:nvPr/>
        </p:nvSpPr>
        <p:spPr>
          <a:xfrm>
            <a:off x="273133" y="510639"/>
            <a:ext cx="9627784" cy="5509200"/>
          </a:xfrm>
          <a:prstGeom prst="rect">
            <a:avLst/>
          </a:prstGeom>
          <a:noFill/>
        </p:spPr>
        <p:txBody>
          <a:bodyPr wrap="square" rtlCol="0">
            <a:spAutoFit/>
          </a:bodyPr>
          <a:lstStyle/>
          <a:p>
            <a:r>
              <a:rPr lang="it-IT" sz="3200" b="1" dirty="0"/>
              <a:t>Benefici per i pazienti:</a:t>
            </a:r>
          </a:p>
          <a:p>
            <a:endParaRPr lang="it-IT" sz="3200" b="1" dirty="0"/>
          </a:p>
          <a:p>
            <a:pPr marL="685800" indent="-685800">
              <a:buBlip>
                <a:blip r:embed="rId3"/>
              </a:buBlip>
            </a:pPr>
            <a:r>
              <a:rPr lang="it-IT" sz="3200" b="1" dirty="0"/>
              <a:t>Evitare esposizione non necessaria alle radiazioni ionizzanti   </a:t>
            </a:r>
          </a:p>
          <a:p>
            <a:endParaRPr lang="it-IT" sz="3200" b="1" dirty="0"/>
          </a:p>
          <a:p>
            <a:pPr marL="685800" indent="-685800">
              <a:buBlip>
                <a:blip r:embed="rId3"/>
              </a:buBlip>
            </a:pPr>
            <a:r>
              <a:rPr lang="it-IT" sz="3200" b="1" dirty="0"/>
              <a:t>Evitare di perdere tempo nell’attesa dell’esame e del suo risultato</a:t>
            </a:r>
          </a:p>
          <a:p>
            <a:endParaRPr lang="it-IT" sz="3200" b="1" dirty="0"/>
          </a:p>
          <a:p>
            <a:pPr marL="685800" indent="-685800">
              <a:buBlip>
                <a:blip r:embed="rId3"/>
              </a:buBlip>
            </a:pPr>
            <a:r>
              <a:rPr lang="it-IT" sz="3200" b="1" dirty="0"/>
              <a:t>Iniziare senza indugio il trattamento appropriato</a:t>
            </a:r>
          </a:p>
          <a:p>
            <a:endParaRPr lang="it-IT" sz="3200" b="1" dirty="0"/>
          </a:p>
          <a:p>
            <a:pPr marL="685800" indent="-685800">
              <a:buBlip>
                <a:blip r:embed="rId3"/>
              </a:buBlip>
            </a:pPr>
            <a:r>
              <a:rPr lang="it-IT" sz="3200" b="1" dirty="0"/>
              <a:t>Evitare ulteriori costi</a:t>
            </a:r>
          </a:p>
        </p:txBody>
      </p:sp>
    </p:spTree>
    <p:extLst>
      <p:ext uri="{BB962C8B-B14F-4D97-AF65-F5344CB8AC3E}">
        <p14:creationId xmlns:p14="http://schemas.microsoft.com/office/powerpoint/2010/main" val="395138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230406" y="257351"/>
            <a:ext cx="1774090" cy="1755800"/>
          </a:xfrm>
          <a:prstGeom prst="rect">
            <a:avLst/>
          </a:prstGeom>
        </p:spPr>
      </p:pic>
      <p:sp>
        <p:nvSpPr>
          <p:cNvPr id="4" name="Segnaposto contenuto 2"/>
          <p:cNvSpPr>
            <a:spLocks noGrp="1"/>
          </p:cNvSpPr>
          <p:nvPr>
            <p:ph idx="1"/>
          </p:nvPr>
        </p:nvSpPr>
        <p:spPr>
          <a:xfrm>
            <a:off x="-95190" y="1927464"/>
            <a:ext cx="10774417" cy="823243"/>
          </a:xfrm>
        </p:spPr>
        <p:txBody>
          <a:bodyPr>
            <a:noAutofit/>
          </a:bodyPr>
          <a:lstStyle/>
          <a:p>
            <a:pPr marL="0" indent="0" algn="ctr">
              <a:buNone/>
            </a:pPr>
            <a:r>
              <a:rPr lang="it-IT" sz="3200" b="1" i="1" dirty="0"/>
              <a:t>Solitamente l’esame è utile quando </a:t>
            </a:r>
          </a:p>
          <a:p>
            <a:pPr algn="ctr">
              <a:buClr>
                <a:srgbClr val="FF0000"/>
              </a:buClr>
              <a:buFont typeface="Wingdings" panose="05000000000000000000" pitchFamily="2" charset="2"/>
              <a:buChar char="Ø"/>
            </a:pPr>
            <a:r>
              <a:rPr lang="it-IT" sz="3200" b="1" i="1" dirty="0"/>
              <a:t> si attiene alle raccomandazioni / linee guida</a:t>
            </a:r>
          </a:p>
          <a:p>
            <a:pPr algn="ctr">
              <a:buClr>
                <a:srgbClr val="FF0000"/>
              </a:buClr>
              <a:buFont typeface="Wingdings" panose="05000000000000000000" pitchFamily="2" charset="2"/>
              <a:buChar char="Ø"/>
            </a:pPr>
            <a:r>
              <a:rPr lang="it-IT" sz="3200" b="1" i="1" dirty="0"/>
              <a:t>è appropriato……..</a:t>
            </a:r>
          </a:p>
          <a:p>
            <a:pPr marL="0" indent="0" algn="ctr">
              <a:buClr>
                <a:srgbClr val="FF0000"/>
              </a:buClr>
              <a:buNone/>
            </a:pPr>
            <a:endParaRPr lang="it-IT" sz="2000" b="1" i="1" dirty="0"/>
          </a:p>
        </p:txBody>
      </p:sp>
    </p:spTree>
    <p:extLst>
      <p:ext uri="{BB962C8B-B14F-4D97-AF65-F5344CB8AC3E}">
        <p14:creationId xmlns:p14="http://schemas.microsoft.com/office/powerpoint/2010/main" val="312321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055477" y="2322773"/>
            <a:ext cx="9711770" cy="3566469"/>
          </a:xfrm>
          <a:prstGeom prst="rect">
            <a:avLst/>
          </a:prstGeom>
        </p:spPr>
      </p:pic>
      <p:pic>
        <p:nvPicPr>
          <p:cNvPr id="7" name="Immagine 6"/>
          <p:cNvPicPr>
            <a:picLocks noChangeAspect="1"/>
          </p:cNvPicPr>
          <p:nvPr/>
        </p:nvPicPr>
        <p:blipFill>
          <a:blip r:embed="rId3"/>
          <a:stretch>
            <a:fillRect/>
          </a:stretch>
        </p:blipFill>
        <p:spPr>
          <a:xfrm>
            <a:off x="10230406" y="257351"/>
            <a:ext cx="1774090" cy="1755800"/>
          </a:xfrm>
          <a:prstGeom prst="rect">
            <a:avLst/>
          </a:prstGeom>
        </p:spPr>
      </p:pic>
      <p:sp>
        <p:nvSpPr>
          <p:cNvPr id="8" name="Segnaposto contenuto 2"/>
          <p:cNvSpPr>
            <a:spLocks noGrp="1"/>
          </p:cNvSpPr>
          <p:nvPr>
            <p:ph idx="1"/>
          </p:nvPr>
        </p:nvSpPr>
        <p:spPr>
          <a:xfrm>
            <a:off x="115922" y="723629"/>
            <a:ext cx="10774417" cy="823243"/>
          </a:xfrm>
        </p:spPr>
        <p:txBody>
          <a:bodyPr>
            <a:noAutofit/>
          </a:bodyPr>
          <a:lstStyle/>
          <a:p>
            <a:pPr marL="0" indent="0" algn="ctr">
              <a:buNone/>
            </a:pPr>
            <a:r>
              <a:rPr lang="it-IT" sz="3200" b="1" i="1" dirty="0"/>
              <a:t>Solitamente l’esame è utile quando </a:t>
            </a:r>
          </a:p>
          <a:p>
            <a:pPr algn="ctr">
              <a:buClr>
                <a:srgbClr val="FF0000"/>
              </a:buClr>
              <a:buFont typeface="Wingdings" panose="05000000000000000000" pitchFamily="2" charset="2"/>
              <a:buChar char="Ø"/>
            </a:pPr>
            <a:r>
              <a:rPr lang="it-IT" sz="3200" b="1" i="1" dirty="0"/>
              <a:t> si attiene alle raccomandazioni  linee guida</a:t>
            </a:r>
          </a:p>
        </p:txBody>
      </p:sp>
    </p:spTree>
    <p:extLst>
      <p:ext uri="{BB962C8B-B14F-4D97-AF65-F5344CB8AC3E}">
        <p14:creationId xmlns:p14="http://schemas.microsoft.com/office/powerpoint/2010/main" val="995399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47725" t="38221" r="23249" b="44004"/>
          <a:stretch/>
        </p:blipFill>
        <p:spPr>
          <a:xfrm>
            <a:off x="196741" y="247784"/>
            <a:ext cx="3538847" cy="1733797"/>
          </a:xfrm>
          <a:prstGeom prst="rect">
            <a:avLst/>
          </a:prstGeom>
        </p:spPr>
      </p:pic>
      <p:sp>
        <p:nvSpPr>
          <p:cNvPr id="2" name="CasellaDiTesto 1"/>
          <p:cNvSpPr txBox="1"/>
          <p:nvPr/>
        </p:nvSpPr>
        <p:spPr>
          <a:xfrm>
            <a:off x="316523" y="2189286"/>
            <a:ext cx="11544300" cy="3970318"/>
          </a:xfrm>
          <a:prstGeom prst="rect">
            <a:avLst/>
          </a:prstGeom>
          <a:noFill/>
        </p:spPr>
        <p:txBody>
          <a:bodyPr wrap="square" rtlCol="0">
            <a:spAutoFit/>
          </a:bodyPr>
          <a:lstStyle/>
          <a:p>
            <a:r>
              <a:rPr lang="it-IT" b="1" u="sng" dirty="0"/>
              <a:t>Obiettivo: </a:t>
            </a:r>
            <a:r>
              <a:rPr lang="it-IT" dirty="0"/>
              <a:t>ridurre esami radiologici inappropriati, non utili a modificare la gestione clinica del paziente, con spreco di risorse, allungamento dei tempi di attesa ed assente rapporto rischio/beneficio dove il rischio è esposizione a radiazioni ionizzanti.</a:t>
            </a:r>
          </a:p>
          <a:p>
            <a:endParaRPr lang="it-IT" dirty="0"/>
          </a:p>
          <a:p>
            <a:r>
              <a:rPr lang="it-IT" b="1" u="sng" dirty="0"/>
              <a:t>Indagine indicata</a:t>
            </a:r>
            <a:r>
              <a:rPr lang="it-IT" dirty="0"/>
              <a:t>: opportuna in quanto contribuisce con grande probabilità alla diagnosi clinica ed alla gestione del paziente</a:t>
            </a:r>
          </a:p>
          <a:p>
            <a:endParaRPr lang="it-IT" dirty="0"/>
          </a:p>
          <a:p>
            <a:r>
              <a:rPr lang="it-IT" b="1" u="sng" dirty="0"/>
              <a:t>Indagine specialistica</a:t>
            </a:r>
            <a:r>
              <a:rPr lang="it-IT" dirty="0"/>
              <a:t>: indagini complesse o costose eseguite, di norma su richiesta di medici specialisti.</a:t>
            </a:r>
          </a:p>
          <a:p>
            <a:endParaRPr lang="it-IT" dirty="0"/>
          </a:p>
          <a:p>
            <a:r>
              <a:rPr lang="it-IT" b="1" u="sng" dirty="0"/>
              <a:t>Indagine inizialmente non indicata</a:t>
            </a:r>
            <a:r>
              <a:rPr lang="it-IT" dirty="0"/>
              <a:t>: casi in cui l’esperienza dimostra che il problema di solito si risolve con il tempo; si consiglia quindi di rinviare lo studio e di eseguirlo solo al permanere dei sintomi.</a:t>
            </a:r>
          </a:p>
          <a:p>
            <a:endParaRPr lang="it-IT" dirty="0"/>
          </a:p>
          <a:p>
            <a:r>
              <a:rPr lang="it-IT" b="1" u="sng" dirty="0"/>
              <a:t>Indagine non indicata di routine</a:t>
            </a:r>
            <a:r>
              <a:rPr lang="it-IT" dirty="0"/>
              <a:t>: richiesta soddisfatta solo se motivata per motivi eccezionali ed incontrovertibili.</a:t>
            </a:r>
          </a:p>
          <a:p>
            <a:r>
              <a:rPr lang="it-IT" dirty="0"/>
              <a:t>Indagine non indicata: manca la base logica (es. urografia in caso di ipertensione arteriosa).</a:t>
            </a:r>
          </a:p>
        </p:txBody>
      </p:sp>
      <p:sp>
        <p:nvSpPr>
          <p:cNvPr id="8" name="CasellaDiTesto 7"/>
          <p:cNvSpPr txBox="1"/>
          <p:nvPr/>
        </p:nvSpPr>
        <p:spPr>
          <a:xfrm>
            <a:off x="2215662" y="1568260"/>
            <a:ext cx="2162908" cy="369332"/>
          </a:xfrm>
          <a:prstGeom prst="rect">
            <a:avLst/>
          </a:prstGeom>
          <a:noFill/>
        </p:spPr>
        <p:txBody>
          <a:bodyPr wrap="square" rtlCol="0">
            <a:spAutoFit/>
          </a:bodyPr>
          <a:lstStyle/>
          <a:p>
            <a:pPr algn="ctr"/>
            <a:r>
              <a:rPr lang="it-IT" b="1" dirty="0"/>
              <a:t>2004</a:t>
            </a:r>
          </a:p>
        </p:txBody>
      </p:sp>
    </p:spTree>
    <p:extLst>
      <p:ext uri="{BB962C8B-B14F-4D97-AF65-F5344CB8AC3E}">
        <p14:creationId xmlns:p14="http://schemas.microsoft.com/office/powerpoint/2010/main" val="120738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45039" t="15175" r="21728" b="18209"/>
          <a:stretch/>
        </p:blipFill>
        <p:spPr>
          <a:xfrm>
            <a:off x="6475634" y="149469"/>
            <a:ext cx="4110304" cy="6591434"/>
          </a:xfrm>
          <a:prstGeom prst="rect">
            <a:avLst/>
          </a:prstGeom>
        </p:spPr>
      </p:pic>
      <p:pic>
        <p:nvPicPr>
          <p:cNvPr id="6" name="Immagine 5"/>
          <p:cNvPicPr>
            <a:picLocks noChangeAspect="1"/>
          </p:cNvPicPr>
          <p:nvPr/>
        </p:nvPicPr>
        <p:blipFill rotWithShape="1">
          <a:blip r:embed="rId3"/>
          <a:srcRect l="46219" t="17491" r="31398" b="15017"/>
          <a:stretch/>
        </p:blipFill>
        <p:spPr>
          <a:xfrm>
            <a:off x="1151793" y="149469"/>
            <a:ext cx="3886199" cy="6591434"/>
          </a:xfrm>
          <a:prstGeom prst="rect">
            <a:avLst/>
          </a:prstGeom>
        </p:spPr>
      </p:pic>
      <p:sp>
        <p:nvSpPr>
          <p:cNvPr id="7" name="Ovale 6"/>
          <p:cNvSpPr/>
          <p:nvPr/>
        </p:nvSpPr>
        <p:spPr>
          <a:xfrm>
            <a:off x="1151793" y="703385"/>
            <a:ext cx="597876" cy="5011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cxnSp>
        <p:nvCxnSpPr>
          <p:cNvPr id="9" name="Connettore diritto 8"/>
          <p:cNvCxnSpPr/>
          <p:nvPr/>
        </p:nvCxnSpPr>
        <p:spPr>
          <a:xfrm>
            <a:off x="3261946" y="1749669"/>
            <a:ext cx="127488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ttore diritto 10"/>
          <p:cNvCxnSpPr/>
          <p:nvPr/>
        </p:nvCxnSpPr>
        <p:spPr>
          <a:xfrm>
            <a:off x="3261946" y="1902069"/>
            <a:ext cx="127488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p:cNvCxnSpPr/>
          <p:nvPr/>
        </p:nvCxnSpPr>
        <p:spPr>
          <a:xfrm>
            <a:off x="3261944" y="2029556"/>
            <a:ext cx="127488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p:cNvCxnSpPr/>
          <p:nvPr/>
        </p:nvCxnSpPr>
        <p:spPr>
          <a:xfrm>
            <a:off x="3234103" y="2165838"/>
            <a:ext cx="1274885"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p:cNvCxnSpPr/>
          <p:nvPr/>
        </p:nvCxnSpPr>
        <p:spPr>
          <a:xfrm flipV="1">
            <a:off x="3261945" y="2302120"/>
            <a:ext cx="1099040" cy="73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e 15"/>
          <p:cNvSpPr/>
          <p:nvPr/>
        </p:nvSpPr>
        <p:spPr>
          <a:xfrm>
            <a:off x="6676292" y="2631831"/>
            <a:ext cx="709245"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cxnSp>
        <p:nvCxnSpPr>
          <p:cNvPr id="17" name="Connettore diritto 16"/>
          <p:cNvCxnSpPr/>
          <p:nvPr/>
        </p:nvCxnSpPr>
        <p:spPr>
          <a:xfrm>
            <a:off x="8739554" y="2631831"/>
            <a:ext cx="135851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flipV="1">
            <a:off x="8739554" y="2778369"/>
            <a:ext cx="1358510" cy="87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0631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1355</Words>
  <Application>Microsoft Office PowerPoint</Application>
  <PresentationFormat>Widescreen</PresentationFormat>
  <Paragraphs>176</Paragraphs>
  <Slides>44</Slides>
  <Notes>18</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44</vt:i4>
      </vt:variant>
    </vt:vector>
  </HeadingPairs>
  <TitlesOfParts>
    <vt:vector size="51" baseType="lpstr">
      <vt:lpstr>Arial</vt:lpstr>
      <vt:lpstr>Calibri</vt:lpstr>
      <vt:lpstr>Calibri Light</vt:lpstr>
      <vt:lpstr>Symbol</vt:lpstr>
      <vt:lpstr>Times New Roman</vt:lpstr>
      <vt:lpstr>Wingdings</vt:lpstr>
      <vt:lpstr>Tema di Office</vt:lpstr>
      <vt:lpstr>Esami con utilizzo di radiazioni ionizzanti: razionale consapevole – aspetti clinici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Azienda USL di Reggio Emilia - IRCCS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Esami con utilizzo di radiazioni ionizzanti: razionale consapevole</dc:title>
  <dc:creator>Zanichelli Matteo</dc:creator>
  <cp:lastModifiedBy>uni</cp:lastModifiedBy>
  <cp:revision>62</cp:revision>
  <dcterms:created xsi:type="dcterms:W3CDTF">2022-02-24T13:54:43Z</dcterms:created>
  <dcterms:modified xsi:type="dcterms:W3CDTF">2022-05-27T18:58:51Z</dcterms:modified>
</cp:coreProperties>
</file>