
<file path=[Content_Types].xml><?xml version="1.0" encoding="utf-8"?>
<Types xmlns="http://schemas.openxmlformats.org/package/2006/content-types">
  <Default Extension="avif" ContentType="image/avif"/>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1" r:id="rId3"/>
    <p:sldId id="282" r:id="rId4"/>
    <p:sldId id="283" r:id="rId5"/>
    <p:sldId id="257" r:id="rId6"/>
    <p:sldId id="265" r:id="rId7"/>
    <p:sldId id="266" r:id="rId8"/>
    <p:sldId id="267" r:id="rId9"/>
    <p:sldId id="258" r:id="rId10"/>
    <p:sldId id="260" r:id="rId11"/>
    <p:sldId id="268" r:id="rId12"/>
    <p:sldId id="259" r:id="rId13"/>
    <p:sldId id="270" r:id="rId14"/>
    <p:sldId id="271" r:id="rId15"/>
    <p:sldId id="272" r:id="rId16"/>
    <p:sldId id="279" r:id="rId17"/>
    <p:sldId id="280" r:id="rId18"/>
    <p:sldId id="261" r:id="rId19"/>
    <p:sldId id="262" r:id="rId20"/>
    <p:sldId id="263" r:id="rId21"/>
    <p:sldId id="264" r:id="rId22"/>
    <p:sldId id="269" r:id="rId23"/>
    <p:sldId id="273" r:id="rId24"/>
    <p:sldId id="274" r:id="rId25"/>
    <p:sldId id="275" r:id="rId26"/>
    <p:sldId id="276" r:id="rId27"/>
    <p:sldId id="277" r:id="rId28"/>
    <p:sldId id="278"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3" d="100"/>
          <a:sy n="63"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B8A15-0561-46C3-B9C4-18EC6E25D143}" type="datetimeFigureOut">
              <a:rPr lang="it-IT" smtClean="0"/>
              <a:t>08/09/2024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CBB84-8E3E-447B-BEAF-9ADA928DE761}" type="slidenum">
              <a:rPr lang="it-IT" smtClean="0"/>
              <a:t>‹N›</a:t>
            </a:fld>
            <a:endParaRPr lang="it-IT"/>
          </a:p>
        </p:txBody>
      </p:sp>
    </p:spTree>
    <p:extLst>
      <p:ext uri="{BB962C8B-B14F-4D97-AF65-F5344CB8AC3E}">
        <p14:creationId xmlns:p14="http://schemas.microsoft.com/office/powerpoint/2010/main" val="233120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CCCBB84-8E3E-447B-BEAF-9ADA928DE761}" type="slidenum">
              <a:rPr lang="it-IT" smtClean="0"/>
              <a:t>1</a:t>
            </a:fld>
            <a:endParaRPr lang="it-IT"/>
          </a:p>
        </p:txBody>
      </p:sp>
    </p:spTree>
    <p:extLst>
      <p:ext uri="{BB962C8B-B14F-4D97-AF65-F5344CB8AC3E}">
        <p14:creationId xmlns:p14="http://schemas.microsoft.com/office/powerpoint/2010/main" val="315381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35413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74005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065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86255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446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120129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135846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171180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168436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B4614F6-A25A-4127-88DA-2701F8061AD2}" type="datetimeFigureOut">
              <a:rPr lang="it-IT" smtClean="0"/>
              <a:t>08/09/2024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373519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B4614F6-A25A-4127-88DA-2701F8061AD2}" type="datetimeFigureOut">
              <a:rPr lang="it-IT" smtClean="0"/>
              <a:t>08/09/2024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89654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4614F6-A25A-4127-88DA-2701F8061AD2}" type="datetimeFigureOut">
              <a:rPr lang="it-IT" smtClean="0"/>
              <a:t>08/09/2024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91542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B4614F6-A25A-4127-88DA-2701F8061AD2}" type="datetimeFigureOut">
              <a:rPr lang="it-IT" smtClean="0"/>
              <a:t>08/09/2024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93884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614F6-A25A-4127-88DA-2701F8061AD2}" type="datetimeFigureOut">
              <a:rPr lang="it-IT" smtClean="0"/>
              <a:t>08/09/2024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422668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B4614F6-A25A-4127-88DA-2701F8061AD2}" type="datetimeFigureOut">
              <a:rPr lang="it-IT" smtClean="0"/>
              <a:t>08/09/2024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88982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B4614F6-A25A-4127-88DA-2701F8061AD2}" type="datetimeFigureOut">
              <a:rPr lang="it-IT" smtClean="0"/>
              <a:t>08/09/2024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4CEEDF-157C-4EB4-A74F-34014E2AE97A}" type="slidenum">
              <a:rPr lang="it-IT" smtClean="0"/>
              <a:t>‹N›</a:t>
            </a:fld>
            <a:endParaRPr lang="it-IT"/>
          </a:p>
        </p:txBody>
      </p:sp>
    </p:spTree>
    <p:extLst>
      <p:ext uri="{BB962C8B-B14F-4D97-AF65-F5344CB8AC3E}">
        <p14:creationId xmlns:p14="http://schemas.microsoft.com/office/powerpoint/2010/main" val="107002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4614F6-A25A-4127-88DA-2701F8061AD2}" type="datetimeFigureOut">
              <a:rPr lang="it-IT" smtClean="0"/>
              <a:t>08/09/2024</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4CEEDF-157C-4EB4-A74F-34014E2AE97A}" type="slidenum">
              <a:rPr lang="it-IT" smtClean="0"/>
              <a:t>‹N›</a:t>
            </a:fld>
            <a:endParaRPr lang="it-IT"/>
          </a:p>
        </p:txBody>
      </p:sp>
    </p:spTree>
    <p:extLst>
      <p:ext uri="{BB962C8B-B14F-4D97-AF65-F5344CB8AC3E}">
        <p14:creationId xmlns:p14="http://schemas.microsoft.com/office/powerpoint/2010/main" val="121385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av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604DB8-B291-A47F-AF2F-54BA08FF0750}"/>
              </a:ext>
            </a:extLst>
          </p:cNvPr>
          <p:cNvSpPr>
            <a:spLocks noGrp="1"/>
          </p:cNvSpPr>
          <p:nvPr>
            <p:ph type="ctrTitle"/>
          </p:nvPr>
        </p:nvSpPr>
        <p:spPr/>
        <p:txBody>
          <a:bodyPr>
            <a:normAutofit fontScale="90000"/>
          </a:bodyPr>
          <a:lstStyle/>
          <a:p>
            <a:r>
              <a:rPr lang="it-IT" sz="4400" b="1" dirty="0"/>
              <a:t>ADERENZA TERAPEUTICA 4.0 UNA PIU’CONCRETA SINERGIA TRA MEDICO DI MEDICINA GENERALE E FARMACISTA PER MIGLIORARE LA SALUTE PUBBLICA</a:t>
            </a:r>
          </a:p>
        </p:txBody>
      </p:sp>
      <p:sp>
        <p:nvSpPr>
          <p:cNvPr id="3" name="Sottotitolo 2">
            <a:extLst>
              <a:ext uri="{FF2B5EF4-FFF2-40B4-BE49-F238E27FC236}">
                <a16:creationId xmlns:a16="http://schemas.microsoft.com/office/drawing/2014/main" id="{22DC298D-320E-D599-349A-39386CCA7D0F}"/>
              </a:ext>
            </a:extLst>
          </p:cNvPr>
          <p:cNvSpPr>
            <a:spLocks noGrp="1"/>
          </p:cNvSpPr>
          <p:nvPr>
            <p:ph type="subTitle" idx="1"/>
          </p:nvPr>
        </p:nvSpPr>
        <p:spPr>
          <a:xfrm>
            <a:off x="1665316" y="4333558"/>
            <a:ext cx="9144000" cy="1655762"/>
          </a:xfrm>
        </p:spPr>
        <p:txBody>
          <a:bodyPr>
            <a:normAutofit/>
          </a:bodyPr>
          <a:lstStyle/>
          <a:p>
            <a:r>
              <a:rPr lang="it-IT" dirty="0"/>
              <a:t>GIOVEDI’ 10 OTTOBRE 2024</a:t>
            </a:r>
          </a:p>
          <a:p>
            <a:r>
              <a:rPr lang="it-IT" dirty="0"/>
              <a:t>FEDERFARMA REGGIO EMILIA</a:t>
            </a:r>
          </a:p>
          <a:p>
            <a:r>
              <a:rPr lang="it-IT" dirty="0"/>
              <a:t>VIA AUGUSTO PICCARD 16 G</a:t>
            </a:r>
          </a:p>
          <a:p>
            <a:r>
              <a:rPr lang="it-IT" dirty="0"/>
              <a:t>42124 REGGIO EMILIA</a:t>
            </a:r>
          </a:p>
        </p:txBody>
      </p:sp>
      <p:pic>
        <p:nvPicPr>
          <p:cNvPr id="5" name="Immagine 4">
            <a:extLst>
              <a:ext uri="{FF2B5EF4-FFF2-40B4-BE49-F238E27FC236}">
                <a16:creationId xmlns:a16="http://schemas.microsoft.com/office/drawing/2014/main" id="{8287C852-BBBB-370A-034F-96C39101C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88" y="3429000"/>
            <a:ext cx="4898669" cy="3276000"/>
          </a:xfrm>
          <a:prstGeom prst="rect">
            <a:avLst/>
          </a:prstGeom>
        </p:spPr>
      </p:pic>
    </p:spTree>
    <p:extLst>
      <p:ext uri="{BB962C8B-B14F-4D97-AF65-F5344CB8AC3E}">
        <p14:creationId xmlns:p14="http://schemas.microsoft.com/office/powerpoint/2010/main" val="49082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C5BEB-57CD-06FE-02CB-A3497DB4FBD7}"/>
              </a:ext>
            </a:extLst>
          </p:cNvPr>
          <p:cNvSpPr>
            <a:spLocks noGrp="1"/>
          </p:cNvSpPr>
          <p:nvPr>
            <p:ph type="title"/>
          </p:nvPr>
        </p:nvSpPr>
        <p:spPr/>
        <p:txBody>
          <a:bodyPr/>
          <a:lstStyle/>
          <a:p>
            <a:r>
              <a:rPr lang="it-IT" dirty="0"/>
              <a:t>PATOLOGIE E ADERENZA TERAPEUTICA</a:t>
            </a:r>
          </a:p>
        </p:txBody>
      </p:sp>
      <p:sp>
        <p:nvSpPr>
          <p:cNvPr id="3" name="Segnaposto contenuto 2">
            <a:extLst>
              <a:ext uri="{FF2B5EF4-FFF2-40B4-BE49-F238E27FC236}">
                <a16:creationId xmlns:a16="http://schemas.microsoft.com/office/drawing/2014/main" id="{7070350D-822F-9244-8626-8E5D6BFF4F62}"/>
              </a:ext>
            </a:extLst>
          </p:cNvPr>
          <p:cNvSpPr>
            <a:spLocks noGrp="1"/>
          </p:cNvSpPr>
          <p:nvPr>
            <p:ph idx="1"/>
          </p:nvPr>
        </p:nvSpPr>
        <p:spPr/>
        <p:txBody>
          <a:bodyPr/>
          <a:lstStyle/>
          <a:p>
            <a:r>
              <a:rPr lang="it-IT" dirty="0"/>
              <a:t>ASMA: 13-18%</a:t>
            </a:r>
          </a:p>
          <a:p>
            <a:r>
              <a:rPr lang="it-IT" dirty="0"/>
              <a:t>INSUFFICIENZA CARDIACA: 36-40%</a:t>
            </a:r>
          </a:p>
          <a:p>
            <a:r>
              <a:rPr lang="it-IT" dirty="0"/>
              <a:t>DIABETE MELLITO TIPO 2: 40-45%</a:t>
            </a:r>
          </a:p>
          <a:p>
            <a:r>
              <a:rPr lang="it-IT" dirty="0"/>
              <a:t>IPERTENSIONE ARTERIOSA: 52-55%</a:t>
            </a:r>
          </a:p>
          <a:p>
            <a:r>
              <a:rPr lang="it-IT" dirty="0"/>
              <a:t>OSTEOPOROSI: 52-55%</a:t>
            </a:r>
          </a:p>
          <a:p>
            <a:endParaRPr lang="it-IT" dirty="0"/>
          </a:p>
          <a:p>
            <a:r>
              <a:rPr lang="it-IT" dirty="0"/>
              <a:t>TTR: Time in </a:t>
            </a:r>
            <a:r>
              <a:rPr lang="it-IT" dirty="0" err="1"/>
              <a:t>therapeutic</a:t>
            </a:r>
            <a:r>
              <a:rPr lang="it-IT" dirty="0"/>
              <a:t> range: usato per indicare l’aderenza terapeutica dei pazienti in TAO nel tempo di durata della terapia, il 54,9% medio, fra valori di 11,9 e 63%.</a:t>
            </a:r>
          </a:p>
          <a:p>
            <a:endParaRPr lang="it-IT" dirty="0"/>
          </a:p>
        </p:txBody>
      </p:sp>
      <p:pic>
        <p:nvPicPr>
          <p:cNvPr id="5" name="Immagine 4">
            <a:extLst>
              <a:ext uri="{FF2B5EF4-FFF2-40B4-BE49-F238E27FC236}">
                <a16:creationId xmlns:a16="http://schemas.microsoft.com/office/drawing/2014/main" id="{A83F6AD0-2606-2E7E-E48E-654CEB5EA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160" y="609600"/>
            <a:ext cx="4171352" cy="3852000"/>
          </a:xfrm>
          <a:prstGeom prst="rect">
            <a:avLst/>
          </a:prstGeom>
        </p:spPr>
      </p:pic>
    </p:spTree>
    <p:extLst>
      <p:ext uri="{BB962C8B-B14F-4D97-AF65-F5344CB8AC3E}">
        <p14:creationId xmlns:p14="http://schemas.microsoft.com/office/powerpoint/2010/main" val="404076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642A4F20-322C-D1F9-C470-98D0EAC534AB}"/>
              </a:ext>
            </a:extLst>
          </p:cNvPr>
          <p:cNvSpPr>
            <a:spLocks noGrp="1"/>
          </p:cNvSpPr>
          <p:nvPr>
            <p:ph idx="1"/>
          </p:nvPr>
        </p:nvSpPr>
        <p:spPr>
          <a:xfrm>
            <a:off x="1109596" y="938618"/>
            <a:ext cx="8596668" cy="3880773"/>
          </a:xfrm>
        </p:spPr>
        <p:txBody>
          <a:bodyPr>
            <a:normAutofit/>
          </a:bodyPr>
          <a:lstStyle/>
          <a:p>
            <a:r>
              <a:rPr lang="it-IT" sz="4000" dirty="0"/>
              <a:t>PATOLOGIE CARDIOVASCOLARI, METABOLICHE, RESPIRATORIE, PSICHIATRICHE. </a:t>
            </a:r>
          </a:p>
          <a:p>
            <a:r>
              <a:rPr lang="it-IT" sz="4000" dirty="0"/>
              <a:t>COME MIGLIORARE L’ADERENZA E LA PERSISTENZA TERAPEUTICA NEL PAZIENTE CRONICO COMORBIDO</a:t>
            </a:r>
          </a:p>
        </p:txBody>
      </p:sp>
      <p:pic>
        <p:nvPicPr>
          <p:cNvPr id="3" name="Immagine 2">
            <a:extLst>
              <a:ext uri="{FF2B5EF4-FFF2-40B4-BE49-F238E27FC236}">
                <a16:creationId xmlns:a16="http://schemas.microsoft.com/office/drawing/2014/main" id="{093B1654-64AC-E974-60EC-7A8C1496E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000" y="3981141"/>
            <a:ext cx="3672000" cy="2876859"/>
          </a:xfrm>
          <a:prstGeom prst="rect">
            <a:avLst/>
          </a:prstGeom>
        </p:spPr>
      </p:pic>
    </p:spTree>
    <p:extLst>
      <p:ext uri="{BB962C8B-B14F-4D97-AF65-F5344CB8AC3E}">
        <p14:creationId xmlns:p14="http://schemas.microsoft.com/office/powerpoint/2010/main" val="286555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F3FC43-E62C-45DE-F394-485D1A1C140D}"/>
              </a:ext>
            </a:extLst>
          </p:cNvPr>
          <p:cNvSpPr>
            <a:spLocks noGrp="1"/>
          </p:cNvSpPr>
          <p:nvPr>
            <p:ph type="title"/>
          </p:nvPr>
        </p:nvSpPr>
        <p:spPr/>
        <p:txBody>
          <a:bodyPr/>
          <a:lstStyle/>
          <a:p>
            <a:r>
              <a:rPr lang="it-IT" dirty="0"/>
              <a:t>STRUMENTI PER MIGLIORARE L’ADERENZA TERAPEUTICA</a:t>
            </a:r>
          </a:p>
        </p:txBody>
      </p:sp>
      <p:sp>
        <p:nvSpPr>
          <p:cNvPr id="3" name="Segnaposto contenuto 2">
            <a:extLst>
              <a:ext uri="{FF2B5EF4-FFF2-40B4-BE49-F238E27FC236}">
                <a16:creationId xmlns:a16="http://schemas.microsoft.com/office/drawing/2014/main" id="{03293917-562D-4640-0154-D88674D8E57D}"/>
              </a:ext>
            </a:extLst>
          </p:cNvPr>
          <p:cNvSpPr>
            <a:spLocks noGrp="1"/>
          </p:cNvSpPr>
          <p:nvPr>
            <p:ph idx="1"/>
          </p:nvPr>
        </p:nvSpPr>
        <p:spPr/>
        <p:txBody>
          <a:bodyPr/>
          <a:lstStyle/>
          <a:p>
            <a:r>
              <a:rPr lang="it-IT" dirty="0">
                <a:solidFill>
                  <a:srgbClr val="1A171B"/>
                </a:solidFill>
                <a:highlight>
                  <a:srgbClr val="F3E2D1"/>
                </a:highlight>
                <a:latin typeface="sole_text"/>
              </a:rPr>
              <a:t>I</a:t>
            </a:r>
            <a:r>
              <a:rPr lang="it-IT" b="0" i="0" dirty="0">
                <a:solidFill>
                  <a:srgbClr val="1A171B"/>
                </a:solidFill>
                <a:effectLst/>
                <a:highlight>
                  <a:srgbClr val="F3E2D1"/>
                </a:highlight>
                <a:latin typeface="sole_text"/>
              </a:rPr>
              <a:t>nterventi educativi rivolti ai pazienti e al personale sanitario</a:t>
            </a:r>
          </a:p>
          <a:p>
            <a:r>
              <a:rPr lang="it-IT" b="0" i="0" dirty="0">
                <a:solidFill>
                  <a:srgbClr val="1A171B"/>
                </a:solidFill>
                <a:effectLst/>
                <a:highlight>
                  <a:srgbClr val="F3E2D1"/>
                </a:highlight>
                <a:latin typeface="sole_text"/>
              </a:rPr>
              <a:t>L’utilizzo di farmaci in associazione fissa o di poli-pillole che consentono di semplificare la terapia</a:t>
            </a:r>
          </a:p>
          <a:p>
            <a:r>
              <a:rPr lang="it-IT" dirty="0">
                <a:solidFill>
                  <a:srgbClr val="1A171B"/>
                </a:solidFill>
                <a:highlight>
                  <a:srgbClr val="F3E2D1"/>
                </a:highlight>
                <a:latin typeface="sole_text"/>
              </a:rPr>
              <a:t>I</a:t>
            </a:r>
            <a:r>
              <a:rPr lang="it-IT" b="0" i="0" dirty="0">
                <a:solidFill>
                  <a:srgbClr val="1A171B"/>
                </a:solidFill>
                <a:effectLst/>
                <a:highlight>
                  <a:srgbClr val="F3E2D1"/>
                </a:highlight>
                <a:latin typeface="sole_text"/>
              </a:rPr>
              <a:t>l coinvolgimento in rete di farmacie, medicina del territorio e infermieri di comunità</a:t>
            </a:r>
          </a:p>
          <a:p>
            <a:r>
              <a:rPr lang="it-IT" dirty="0">
                <a:solidFill>
                  <a:srgbClr val="1A171B"/>
                </a:solidFill>
                <a:highlight>
                  <a:srgbClr val="F3E2D1"/>
                </a:highlight>
                <a:latin typeface="sole_text"/>
              </a:rPr>
              <a:t>L</a:t>
            </a:r>
            <a:r>
              <a:rPr lang="it-IT" b="0" i="0" dirty="0">
                <a:solidFill>
                  <a:srgbClr val="1A171B"/>
                </a:solidFill>
                <a:effectLst/>
                <a:highlight>
                  <a:srgbClr val="F3E2D1"/>
                </a:highlight>
                <a:latin typeface="sole_text"/>
              </a:rPr>
              <a:t>’inserimento nel Nuovo Sistema di Garanzia (NSG) dei LEA di un indicatore che misuri questo parametro a livello regionale</a:t>
            </a:r>
            <a:endParaRPr lang="it-IT" dirty="0"/>
          </a:p>
        </p:txBody>
      </p:sp>
      <p:pic>
        <p:nvPicPr>
          <p:cNvPr id="5" name="Immagine 4">
            <a:extLst>
              <a:ext uri="{FF2B5EF4-FFF2-40B4-BE49-F238E27FC236}">
                <a16:creationId xmlns:a16="http://schemas.microsoft.com/office/drawing/2014/main" id="{7752B5AD-F709-2D6E-C17E-1AA98FE35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000" y="2610464"/>
            <a:ext cx="3477000" cy="4104000"/>
          </a:xfrm>
          <a:prstGeom prst="rect">
            <a:avLst/>
          </a:prstGeom>
        </p:spPr>
      </p:pic>
    </p:spTree>
    <p:extLst>
      <p:ext uri="{BB962C8B-B14F-4D97-AF65-F5344CB8AC3E}">
        <p14:creationId xmlns:p14="http://schemas.microsoft.com/office/powerpoint/2010/main" val="225319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0EE199-1821-C25A-48EE-68F22EA46592}"/>
              </a:ext>
            </a:extLst>
          </p:cNvPr>
          <p:cNvSpPr>
            <a:spLocks noGrp="1"/>
          </p:cNvSpPr>
          <p:nvPr>
            <p:ph type="title"/>
          </p:nvPr>
        </p:nvSpPr>
        <p:spPr/>
        <p:txBody>
          <a:bodyPr/>
          <a:lstStyle/>
          <a:p>
            <a:r>
              <a:rPr lang="it-IT" dirty="0"/>
              <a:t>METODI PER VALUTARE E AFFRONTARE LA NON ADERENZA</a:t>
            </a:r>
          </a:p>
        </p:txBody>
      </p:sp>
      <p:sp>
        <p:nvSpPr>
          <p:cNvPr id="3" name="Segnaposto contenuto 2">
            <a:extLst>
              <a:ext uri="{FF2B5EF4-FFF2-40B4-BE49-F238E27FC236}">
                <a16:creationId xmlns:a16="http://schemas.microsoft.com/office/drawing/2014/main" id="{7F387147-FA4F-F766-6E31-CDA990C0364E}"/>
              </a:ext>
            </a:extLst>
          </p:cNvPr>
          <p:cNvSpPr>
            <a:spLocks noGrp="1"/>
          </p:cNvSpPr>
          <p:nvPr>
            <p:ph idx="1"/>
          </p:nvPr>
        </p:nvSpPr>
        <p:spPr>
          <a:xfrm>
            <a:off x="838200" y="2506662"/>
            <a:ext cx="10515600" cy="4351338"/>
          </a:xfrm>
        </p:spPr>
        <p:txBody>
          <a:bodyPr/>
          <a:lstStyle/>
          <a:p>
            <a:r>
              <a:rPr lang="it-IT" dirty="0"/>
              <a:t>Non ci sono misure o metodi in grado di valutare in maniera ottimale l’aderenza in ogni singola situazione di vita del paziente. </a:t>
            </a:r>
          </a:p>
          <a:p>
            <a:r>
              <a:rPr lang="it-IT" dirty="0"/>
              <a:t>E’ consigliabile registrare l’aderenza dei pazienti con metodi diversi e complementari e ripetere tale valutazione regolarmente in corso della malattia cronica per mantenere traccia del percorso. </a:t>
            </a:r>
          </a:p>
          <a:p>
            <a:r>
              <a:rPr lang="it-IT" dirty="0"/>
              <a:t>Si possono distinguere metodi soggettivi e oggettivi o metodi di misurazione diretti o indiretti. </a:t>
            </a:r>
          </a:p>
        </p:txBody>
      </p:sp>
      <p:pic>
        <p:nvPicPr>
          <p:cNvPr id="5" name="Immagine 4">
            <a:extLst>
              <a:ext uri="{FF2B5EF4-FFF2-40B4-BE49-F238E27FC236}">
                <a16:creationId xmlns:a16="http://schemas.microsoft.com/office/drawing/2014/main" id="{DAB65014-D64C-6DA5-D746-C0CEFF159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139" y="4675885"/>
            <a:ext cx="2736000" cy="2060550"/>
          </a:xfrm>
          <a:prstGeom prst="rect">
            <a:avLst/>
          </a:prstGeom>
        </p:spPr>
      </p:pic>
    </p:spTree>
    <p:extLst>
      <p:ext uri="{BB962C8B-B14F-4D97-AF65-F5344CB8AC3E}">
        <p14:creationId xmlns:p14="http://schemas.microsoft.com/office/powerpoint/2010/main" val="402927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177E88-8E9F-AEDC-AF76-4A87AD3A7EE9}"/>
              </a:ext>
            </a:extLst>
          </p:cNvPr>
          <p:cNvSpPr>
            <a:spLocks noGrp="1"/>
          </p:cNvSpPr>
          <p:nvPr>
            <p:ph type="title"/>
          </p:nvPr>
        </p:nvSpPr>
        <p:spPr/>
        <p:txBody>
          <a:bodyPr/>
          <a:lstStyle/>
          <a:p>
            <a:r>
              <a:rPr lang="it-IT"/>
              <a:t>METODI OGGETTIVI</a:t>
            </a:r>
            <a:endParaRPr lang="it-IT" dirty="0"/>
          </a:p>
        </p:txBody>
      </p:sp>
      <p:sp>
        <p:nvSpPr>
          <p:cNvPr id="3" name="Segnaposto contenuto 2">
            <a:extLst>
              <a:ext uri="{FF2B5EF4-FFF2-40B4-BE49-F238E27FC236}">
                <a16:creationId xmlns:a16="http://schemas.microsoft.com/office/drawing/2014/main" id="{EA90BD49-FDA8-0ED9-FCC5-4693D987FF75}"/>
              </a:ext>
            </a:extLst>
          </p:cNvPr>
          <p:cNvSpPr>
            <a:spLocks noGrp="1"/>
          </p:cNvSpPr>
          <p:nvPr>
            <p:ph idx="1"/>
          </p:nvPr>
        </p:nvSpPr>
        <p:spPr>
          <a:xfrm>
            <a:off x="721822" y="2141537"/>
            <a:ext cx="10515600" cy="4351338"/>
          </a:xfrm>
        </p:spPr>
        <p:txBody>
          <a:bodyPr/>
          <a:lstStyle/>
          <a:p>
            <a:r>
              <a:rPr lang="it-IT" dirty="0"/>
              <a:t>Dosaggio del farmaco o dei suoi metaboliti nei fluidi corporei, come urine, sangue, feci o saliva (costoso e complicato): dipende </a:t>
            </a:r>
            <a:r>
              <a:rPr lang="it-IT" dirty="0" err="1"/>
              <a:t>pero’</a:t>
            </a:r>
            <a:r>
              <a:rPr lang="it-IT" dirty="0"/>
              <a:t> dall’assorbimento del farmaco ed il metabolismo </a:t>
            </a:r>
            <a:r>
              <a:rPr lang="it-IT" dirty="0" err="1"/>
              <a:t>puo’</a:t>
            </a:r>
            <a:r>
              <a:rPr lang="it-IT" dirty="0"/>
              <a:t> essere oggetto di variabilità individuale</a:t>
            </a:r>
          </a:p>
          <a:p>
            <a:pPr marL="0" indent="0">
              <a:buNone/>
            </a:pPr>
            <a:endParaRPr lang="it-IT" dirty="0"/>
          </a:p>
          <a:p>
            <a:r>
              <a:rPr lang="it-IT" dirty="0"/>
              <a:t>Osservare direttamente l’assunzione del farmaco: non fattibile nel lungo periodo</a:t>
            </a:r>
          </a:p>
        </p:txBody>
      </p:sp>
      <p:pic>
        <p:nvPicPr>
          <p:cNvPr id="5" name="Immagine 4">
            <a:extLst>
              <a:ext uri="{FF2B5EF4-FFF2-40B4-BE49-F238E27FC236}">
                <a16:creationId xmlns:a16="http://schemas.microsoft.com/office/drawing/2014/main" id="{410BBC27-A404-6D4B-8FB4-4C6A6FBA1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886" y="2892875"/>
            <a:ext cx="2846250" cy="3600000"/>
          </a:xfrm>
          <a:prstGeom prst="rect">
            <a:avLst/>
          </a:prstGeom>
        </p:spPr>
      </p:pic>
    </p:spTree>
    <p:extLst>
      <p:ext uri="{BB962C8B-B14F-4D97-AF65-F5344CB8AC3E}">
        <p14:creationId xmlns:p14="http://schemas.microsoft.com/office/powerpoint/2010/main" val="6649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2DF5C5-F2F4-4F2D-F36D-52D35EEDF6C5}"/>
              </a:ext>
            </a:extLst>
          </p:cNvPr>
          <p:cNvSpPr>
            <a:spLocks noGrp="1"/>
          </p:cNvSpPr>
          <p:nvPr>
            <p:ph type="title"/>
          </p:nvPr>
        </p:nvSpPr>
        <p:spPr/>
        <p:txBody>
          <a:bodyPr/>
          <a:lstStyle/>
          <a:p>
            <a:r>
              <a:rPr lang="it-IT" dirty="0"/>
              <a:t>METODI SOGGETTIVI</a:t>
            </a:r>
          </a:p>
        </p:txBody>
      </p:sp>
      <p:sp>
        <p:nvSpPr>
          <p:cNvPr id="3" name="Segnaposto contenuto 2">
            <a:extLst>
              <a:ext uri="{FF2B5EF4-FFF2-40B4-BE49-F238E27FC236}">
                <a16:creationId xmlns:a16="http://schemas.microsoft.com/office/drawing/2014/main" id="{4FB630E5-3A30-1564-9A26-3A8295436017}"/>
              </a:ext>
            </a:extLst>
          </p:cNvPr>
          <p:cNvSpPr>
            <a:spLocks noGrp="1"/>
          </p:cNvSpPr>
          <p:nvPr>
            <p:ph idx="1"/>
          </p:nvPr>
        </p:nvSpPr>
        <p:spPr/>
        <p:txBody>
          <a:bodyPr>
            <a:normAutofit fontScale="62500" lnSpcReduction="20000"/>
          </a:bodyPr>
          <a:lstStyle/>
          <a:p>
            <a:r>
              <a:rPr lang="it-IT" dirty="0"/>
              <a:t>Le indagini della famiglia (controllo collaterale): in alcune situazioni può essere utile coinvolgere la rete di supporto del paziente nel percorso terapeutico. </a:t>
            </a:r>
          </a:p>
          <a:p>
            <a:r>
              <a:rPr lang="it-IT" dirty="0"/>
              <a:t>Il conteggio delle compresse (</a:t>
            </a:r>
            <a:r>
              <a:rPr lang="it-IT" dirty="0" err="1"/>
              <a:t>pill</a:t>
            </a:r>
            <a:r>
              <a:rPr lang="it-IT" dirty="0"/>
              <a:t> </a:t>
            </a:r>
            <a:r>
              <a:rPr lang="it-IT" dirty="0" err="1"/>
              <a:t>counting</a:t>
            </a:r>
            <a:r>
              <a:rPr lang="it-IT" dirty="0"/>
              <a:t>): questo metodo prevede che il paziente porti la confezione del farmaco alla successiva visita medica dove si controlla se le compresse sono state assunte nel periodo di tempo prestabilito </a:t>
            </a:r>
          </a:p>
          <a:p>
            <a:r>
              <a:rPr lang="it-IT" dirty="0"/>
              <a:t>Controllo delle nuove prescrizioni: si potrebbe controllare se il periodo di tempo tra le due prescrizioni è corretto e valutare se è stato troppo lungo o troppo breve </a:t>
            </a:r>
          </a:p>
          <a:p>
            <a:r>
              <a:rPr lang="it-IT" dirty="0"/>
              <a:t>Scale di misurazione: </a:t>
            </a:r>
            <a:r>
              <a:rPr lang="it-IT" dirty="0" err="1"/>
              <a:t>Medication</a:t>
            </a:r>
            <a:r>
              <a:rPr lang="it-IT" dirty="0"/>
              <a:t> </a:t>
            </a:r>
            <a:r>
              <a:rPr lang="it-IT" dirty="0" err="1"/>
              <a:t>Adherence</a:t>
            </a:r>
            <a:r>
              <a:rPr lang="it-IT" dirty="0"/>
              <a:t> </a:t>
            </a:r>
            <a:r>
              <a:rPr lang="it-IT" dirty="0" err="1"/>
              <a:t>Questionnaire</a:t>
            </a:r>
            <a:r>
              <a:rPr lang="it-IT" dirty="0"/>
              <a:t>, nota anche come scala di Morisky-4 incentrata su 4 domande da rivolgere al paziente: </a:t>
            </a:r>
          </a:p>
          <a:p>
            <a:pPr marL="514350" indent="-514350">
              <a:buAutoNum type="arabicParenR"/>
            </a:pPr>
            <a:r>
              <a:rPr lang="it-IT" dirty="0"/>
              <a:t>Si è mai dimenticato di assumere i farmaci? </a:t>
            </a:r>
          </a:p>
          <a:p>
            <a:pPr marL="514350" indent="-514350">
              <a:buAutoNum type="arabicParenR"/>
            </a:pPr>
            <a:r>
              <a:rPr lang="it-IT" dirty="0"/>
              <a:t>Trascura gli orari in cui assumere i farmaci? </a:t>
            </a:r>
          </a:p>
          <a:p>
            <a:pPr marL="514350" indent="-514350">
              <a:buAutoNum type="arabicParenR"/>
            </a:pPr>
            <a:r>
              <a:rPr lang="it-IT" dirty="0"/>
              <a:t>Quando si sente meglio, a volte interrompe la terapia? </a:t>
            </a:r>
          </a:p>
          <a:p>
            <a:pPr marL="514350" indent="-514350">
              <a:buAutoNum type="arabicParenR"/>
            </a:pPr>
            <a:r>
              <a:rPr lang="it-IT" dirty="0"/>
              <a:t>Quando si sente peggio, a volte interrompe la terapia? </a:t>
            </a:r>
          </a:p>
          <a:p>
            <a:pPr marL="514350" indent="-514350">
              <a:buAutoNum type="arabicParenR"/>
            </a:pPr>
            <a:r>
              <a:rPr lang="it-IT" dirty="0"/>
              <a:t>Ogni risposta positiva ha punteggio 0, ogni negativa 1. </a:t>
            </a:r>
          </a:p>
          <a:p>
            <a:pPr marL="514350" indent="-514350">
              <a:buAutoNum type="arabicParenR"/>
            </a:pPr>
            <a:r>
              <a:rPr lang="it-IT" dirty="0"/>
              <a:t>Se il punteggio complessivo non supera 2, si ritiene che l’aderenza sia scarsa. </a:t>
            </a:r>
          </a:p>
          <a:p>
            <a:pPr marL="0" indent="0">
              <a:buNone/>
            </a:pPr>
            <a:endParaRPr lang="it-IT" dirty="0"/>
          </a:p>
          <a:p>
            <a:pPr marL="0" indent="0">
              <a:buNone/>
            </a:pPr>
            <a:r>
              <a:rPr lang="it-IT" dirty="0"/>
              <a:t>• Mezzi di monitoraggio elettronici: Questo metodo richiede un particolare contenitore per il farmaco con un chip integrato. Questo chip registra ogni apertura del contenitore.</a:t>
            </a:r>
          </a:p>
        </p:txBody>
      </p:sp>
      <p:pic>
        <p:nvPicPr>
          <p:cNvPr id="5" name="Immagine 4">
            <a:extLst>
              <a:ext uri="{FF2B5EF4-FFF2-40B4-BE49-F238E27FC236}">
                <a16:creationId xmlns:a16="http://schemas.microsoft.com/office/drawing/2014/main" id="{7306A24B-527B-9803-508D-D7E0BD0C3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007" y="0"/>
            <a:ext cx="2964813" cy="2124000"/>
          </a:xfrm>
          <a:prstGeom prst="rect">
            <a:avLst/>
          </a:prstGeom>
        </p:spPr>
      </p:pic>
    </p:spTree>
    <p:extLst>
      <p:ext uri="{BB962C8B-B14F-4D97-AF65-F5344CB8AC3E}">
        <p14:creationId xmlns:p14="http://schemas.microsoft.com/office/powerpoint/2010/main" val="118483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227B90-A52F-15C4-4207-A0CA8D75AF18}"/>
              </a:ext>
            </a:extLst>
          </p:cNvPr>
          <p:cNvSpPr>
            <a:spLocks noGrp="1"/>
          </p:cNvSpPr>
          <p:nvPr>
            <p:ph type="title"/>
          </p:nvPr>
        </p:nvSpPr>
        <p:spPr/>
        <p:txBody>
          <a:bodyPr/>
          <a:lstStyle/>
          <a:p>
            <a:r>
              <a:rPr lang="it-IT" dirty="0"/>
              <a:t>STRATEGIE PER MIGLIORARE L’ ADERENZA</a:t>
            </a:r>
          </a:p>
        </p:txBody>
      </p:sp>
      <p:sp>
        <p:nvSpPr>
          <p:cNvPr id="3" name="Segnaposto contenuto 2">
            <a:extLst>
              <a:ext uri="{FF2B5EF4-FFF2-40B4-BE49-F238E27FC236}">
                <a16:creationId xmlns:a16="http://schemas.microsoft.com/office/drawing/2014/main" id="{D9BFB4C1-A24F-55D6-A653-BFC1265157B9}"/>
              </a:ext>
            </a:extLst>
          </p:cNvPr>
          <p:cNvSpPr>
            <a:spLocks noGrp="1"/>
          </p:cNvSpPr>
          <p:nvPr>
            <p:ph idx="1"/>
          </p:nvPr>
        </p:nvSpPr>
        <p:spPr>
          <a:xfrm>
            <a:off x="838200" y="2506662"/>
            <a:ext cx="10515600" cy="4351338"/>
          </a:xfrm>
        </p:spPr>
        <p:txBody>
          <a:bodyPr/>
          <a:lstStyle/>
          <a:p>
            <a:r>
              <a:rPr lang="it-IT" dirty="0"/>
              <a:t>Valutare le abilità cognitive del paziente e su queste tarare il colloquio </a:t>
            </a:r>
          </a:p>
          <a:p>
            <a:r>
              <a:rPr lang="it-IT" dirty="0"/>
              <a:t>Più il paziente è informato e responsabilizzato più è probabile che metta in atto quanto è stato programmato </a:t>
            </a:r>
          </a:p>
          <a:p>
            <a:r>
              <a:rPr lang="it-IT" dirty="0"/>
              <a:t>Cercare di capire il punto di vista del paziente, i suoi bisogni, le sue preoccupazioni, le sue aspettative </a:t>
            </a:r>
          </a:p>
          <a:p>
            <a:r>
              <a:rPr lang="it-IT" dirty="0"/>
              <a:t>Incoraggiare i pazienti a fare domande</a:t>
            </a:r>
          </a:p>
        </p:txBody>
      </p:sp>
      <p:pic>
        <p:nvPicPr>
          <p:cNvPr id="5" name="Immagine 4">
            <a:extLst>
              <a:ext uri="{FF2B5EF4-FFF2-40B4-BE49-F238E27FC236}">
                <a16:creationId xmlns:a16="http://schemas.microsoft.com/office/drawing/2014/main" id="{1F5C2EF0-AB12-2A78-6857-8C2AAE1F5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054" y="4268042"/>
            <a:ext cx="2592000" cy="2589958"/>
          </a:xfrm>
          <a:prstGeom prst="rect">
            <a:avLst/>
          </a:prstGeom>
        </p:spPr>
      </p:pic>
    </p:spTree>
    <p:extLst>
      <p:ext uri="{BB962C8B-B14F-4D97-AF65-F5344CB8AC3E}">
        <p14:creationId xmlns:p14="http://schemas.microsoft.com/office/powerpoint/2010/main" val="30326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BD8C1A-B89B-C711-590E-64B3523069A0}"/>
              </a:ext>
            </a:extLst>
          </p:cNvPr>
          <p:cNvSpPr>
            <a:spLocks noGrp="1"/>
          </p:cNvSpPr>
          <p:nvPr>
            <p:ph type="title"/>
          </p:nvPr>
        </p:nvSpPr>
        <p:spPr/>
        <p:txBody>
          <a:bodyPr/>
          <a:lstStyle/>
          <a:p>
            <a:r>
              <a:rPr lang="it-IT" dirty="0"/>
              <a:t>STRATEGIE PER MIGLIORARE L’ ADERENZA</a:t>
            </a:r>
          </a:p>
        </p:txBody>
      </p:sp>
      <p:sp>
        <p:nvSpPr>
          <p:cNvPr id="3" name="Segnaposto contenuto 2">
            <a:extLst>
              <a:ext uri="{FF2B5EF4-FFF2-40B4-BE49-F238E27FC236}">
                <a16:creationId xmlns:a16="http://schemas.microsoft.com/office/drawing/2014/main" id="{FBA2CF99-76C8-EF25-C30A-745F4DF475F6}"/>
              </a:ext>
            </a:extLst>
          </p:cNvPr>
          <p:cNvSpPr>
            <a:spLocks noGrp="1"/>
          </p:cNvSpPr>
          <p:nvPr>
            <p:ph idx="1"/>
          </p:nvPr>
        </p:nvSpPr>
        <p:spPr/>
        <p:txBody>
          <a:bodyPr/>
          <a:lstStyle/>
          <a:p>
            <a:r>
              <a:rPr lang="it-IT" dirty="0"/>
              <a:t>Esporre le possibilità terapeutiche ed accertarsi che il paziente abbia compreso </a:t>
            </a:r>
          </a:p>
          <a:p>
            <a:r>
              <a:rPr lang="it-IT" dirty="0"/>
              <a:t>Dare istruzioni chiare, concrete, verbali e scritte </a:t>
            </a:r>
          </a:p>
          <a:p>
            <a:r>
              <a:rPr lang="it-IT" dirty="0"/>
              <a:t>Impostare la terapia tenendo conto delle abitudini quotidiane </a:t>
            </a:r>
          </a:p>
          <a:p>
            <a:r>
              <a:rPr lang="it-IT" dirty="0"/>
              <a:t>Semplificare la terapia </a:t>
            </a:r>
          </a:p>
          <a:p>
            <a:r>
              <a:rPr lang="it-IT" dirty="0"/>
              <a:t>Riesaminare la terapia ad ogni contatto </a:t>
            </a:r>
          </a:p>
          <a:p>
            <a:r>
              <a:rPr lang="it-IT" dirty="0"/>
              <a:t>Esaminare gli eventuali effetti collaterali ed eventualmente considerare variazioni terapeutiche</a:t>
            </a:r>
          </a:p>
        </p:txBody>
      </p:sp>
      <p:pic>
        <p:nvPicPr>
          <p:cNvPr id="7" name="Immagine 6">
            <a:extLst>
              <a:ext uri="{FF2B5EF4-FFF2-40B4-BE49-F238E27FC236}">
                <a16:creationId xmlns:a16="http://schemas.microsoft.com/office/drawing/2014/main" id="{5D0D69DD-5E7D-0996-87C4-97E31EB33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165" y="4498295"/>
            <a:ext cx="3276000" cy="2183136"/>
          </a:xfrm>
          <a:prstGeom prst="rect">
            <a:avLst/>
          </a:prstGeom>
        </p:spPr>
      </p:pic>
    </p:spTree>
    <p:extLst>
      <p:ext uri="{BB962C8B-B14F-4D97-AF65-F5344CB8AC3E}">
        <p14:creationId xmlns:p14="http://schemas.microsoft.com/office/powerpoint/2010/main" val="174951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601C01-2744-A0B5-206D-2559CC5DAB2A}"/>
              </a:ext>
            </a:extLst>
          </p:cNvPr>
          <p:cNvSpPr>
            <a:spLocks noGrp="1"/>
          </p:cNvSpPr>
          <p:nvPr>
            <p:ph type="title"/>
          </p:nvPr>
        </p:nvSpPr>
        <p:spPr/>
        <p:txBody>
          <a:bodyPr/>
          <a:lstStyle/>
          <a:p>
            <a:r>
              <a:rPr lang="it-IT" dirty="0"/>
              <a:t>QUESTIONARIO ADERENZA TERAPEUTICA</a:t>
            </a:r>
          </a:p>
        </p:txBody>
      </p:sp>
      <p:sp>
        <p:nvSpPr>
          <p:cNvPr id="3" name="Segnaposto contenuto 2">
            <a:extLst>
              <a:ext uri="{FF2B5EF4-FFF2-40B4-BE49-F238E27FC236}">
                <a16:creationId xmlns:a16="http://schemas.microsoft.com/office/drawing/2014/main" id="{4C66312A-1A7E-4391-82EA-9C6660DBB99F}"/>
              </a:ext>
            </a:extLst>
          </p:cNvPr>
          <p:cNvSpPr>
            <a:spLocks noGrp="1"/>
          </p:cNvSpPr>
          <p:nvPr>
            <p:ph idx="1"/>
          </p:nvPr>
        </p:nvSpPr>
        <p:spPr/>
        <p:txBody>
          <a:bodyPr>
            <a:normAutofit fontScale="85000" lnSpcReduction="20000"/>
          </a:bodyPr>
          <a:lstStyle/>
          <a:p>
            <a:r>
              <a:rPr lang="it-IT" dirty="0"/>
              <a:t>PROGETTO REGIONALE PER MIGLIORARE L’ADERENZA TERAPEUTICA NEI PAZIENTI AFFETTI DA PATOLOGIA CRONICA (REGIONE VENETO) </a:t>
            </a:r>
          </a:p>
          <a:p>
            <a:r>
              <a:rPr lang="it-IT" dirty="0"/>
              <a:t>QUESTIONARIO SULL’ADERENZA ALLA TERAPIA </a:t>
            </a:r>
          </a:p>
          <a:p>
            <a:r>
              <a:rPr lang="it-IT" dirty="0"/>
              <a:t>Nome e Cognome</a:t>
            </a:r>
          </a:p>
          <a:p>
            <a:r>
              <a:rPr lang="it-IT" dirty="0"/>
              <a:t> C.F. </a:t>
            </a:r>
          </a:p>
          <a:p>
            <a:r>
              <a:rPr lang="it-IT" dirty="0"/>
              <a:t>nell’ultimo mese si è dimenticato di prendere le medicine per il trattamento della sua patologia? ☐ sì ☐ no </a:t>
            </a:r>
          </a:p>
          <a:p>
            <a:r>
              <a:rPr lang="it-IT" dirty="0"/>
              <a:t>Se sì, indicare il motivo (possono essere indicate anche più motivazioni) </a:t>
            </a:r>
          </a:p>
          <a:p>
            <a:r>
              <a:rPr lang="it-IT" dirty="0"/>
              <a:t>☐ non ero a casa nel momento in cui dovevo prendere i farmaci </a:t>
            </a:r>
          </a:p>
          <a:p>
            <a:r>
              <a:rPr lang="it-IT" dirty="0"/>
              <a:t>☐ devo assumere troppi farmaci più volte al giorno </a:t>
            </a:r>
          </a:p>
          <a:p>
            <a:r>
              <a:rPr lang="it-IT" dirty="0"/>
              <a:t>☐ ho uno schema di terapia troppo complicato </a:t>
            </a:r>
          </a:p>
          <a:p>
            <a:r>
              <a:rPr lang="it-IT" dirty="0"/>
              <a:t>☐ ero ammalato </a:t>
            </a:r>
          </a:p>
          <a:p>
            <a:r>
              <a:rPr lang="it-IT" dirty="0"/>
              <a:t>☐ altro:</a:t>
            </a:r>
          </a:p>
        </p:txBody>
      </p:sp>
      <p:pic>
        <p:nvPicPr>
          <p:cNvPr id="5" name="Immagine 4">
            <a:extLst>
              <a:ext uri="{FF2B5EF4-FFF2-40B4-BE49-F238E27FC236}">
                <a16:creationId xmlns:a16="http://schemas.microsoft.com/office/drawing/2014/main" id="{F599B0D6-1138-4367-3B62-941AA1287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223" y="2973949"/>
            <a:ext cx="3497669" cy="3528000"/>
          </a:xfrm>
          <a:prstGeom prst="rect">
            <a:avLst/>
          </a:prstGeom>
        </p:spPr>
      </p:pic>
    </p:spTree>
    <p:extLst>
      <p:ext uri="{BB962C8B-B14F-4D97-AF65-F5344CB8AC3E}">
        <p14:creationId xmlns:p14="http://schemas.microsoft.com/office/powerpoint/2010/main" val="111993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792A56-99F6-0526-4917-56EB6608D453}"/>
              </a:ext>
            </a:extLst>
          </p:cNvPr>
          <p:cNvSpPr>
            <a:spLocks noGrp="1"/>
          </p:cNvSpPr>
          <p:nvPr>
            <p:ph type="title"/>
          </p:nvPr>
        </p:nvSpPr>
        <p:spPr/>
        <p:txBody>
          <a:bodyPr/>
          <a:lstStyle/>
          <a:p>
            <a:r>
              <a:rPr lang="it-IT" dirty="0"/>
              <a:t>QUESTIONARIO ADERENZA TERAPEUTICA</a:t>
            </a:r>
          </a:p>
        </p:txBody>
      </p:sp>
      <p:sp>
        <p:nvSpPr>
          <p:cNvPr id="3" name="Segnaposto contenuto 2">
            <a:extLst>
              <a:ext uri="{FF2B5EF4-FFF2-40B4-BE49-F238E27FC236}">
                <a16:creationId xmlns:a16="http://schemas.microsoft.com/office/drawing/2014/main" id="{8656C7E7-0E0A-1532-0BF4-2BAC63F2BA60}"/>
              </a:ext>
            </a:extLst>
          </p:cNvPr>
          <p:cNvSpPr>
            <a:spLocks noGrp="1"/>
          </p:cNvSpPr>
          <p:nvPr>
            <p:ph idx="1"/>
          </p:nvPr>
        </p:nvSpPr>
        <p:spPr/>
        <p:txBody>
          <a:bodyPr/>
          <a:lstStyle/>
          <a:p>
            <a:r>
              <a:rPr lang="it-IT" dirty="0"/>
              <a:t>2. Nell’ultimo mese le è capitato di sbagliare orario nell’assunzione della terapia? ☐ sì ☐ no </a:t>
            </a:r>
          </a:p>
          <a:p>
            <a:r>
              <a:rPr lang="it-IT" dirty="0"/>
              <a:t>Se sì, indicare il motivo (possono essere indicate anche più motivazioni) </a:t>
            </a:r>
          </a:p>
          <a:p>
            <a:r>
              <a:rPr lang="it-IT" dirty="0"/>
              <a:t>☐ devo assumere troppi farmaci più volte al giorno </a:t>
            </a:r>
          </a:p>
          <a:p>
            <a:r>
              <a:rPr lang="it-IT" dirty="0"/>
              <a:t>☐ ho uno schema di terapia troppo complicato </a:t>
            </a:r>
          </a:p>
          <a:p>
            <a:r>
              <a:rPr lang="it-IT" dirty="0"/>
              <a:t>☐ altro: </a:t>
            </a:r>
          </a:p>
        </p:txBody>
      </p:sp>
      <p:pic>
        <p:nvPicPr>
          <p:cNvPr id="5" name="Immagine 4">
            <a:extLst>
              <a:ext uri="{FF2B5EF4-FFF2-40B4-BE49-F238E27FC236}">
                <a16:creationId xmlns:a16="http://schemas.microsoft.com/office/drawing/2014/main" id="{AC1E7020-D120-97F0-2FF3-22FC5CE3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2000" y="2536722"/>
            <a:ext cx="5040000" cy="4032000"/>
          </a:xfrm>
          <a:prstGeom prst="rect">
            <a:avLst/>
          </a:prstGeom>
        </p:spPr>
      </p:pic>
    </p:spTree>
    <p:extLst>
      <p:ext uri="{BB962C8B-B14F-4D97-AF65-F5344CB8AC3E}">
        <p14:creationId xmlns:p14="http://schemas.microsoft.com/office/powerpoint/2010/main" val="396515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8661F3-AAD2-EC8A-5000-859C75B89C6B}"/>
              </a:ext>
            </a:extLst>
          </p:cNvPr>
          <p:cNvSpPr>
            <a:spLocks noGrp="1"/>
          </p:cNvSpPr>
          <p:nvPr>
            <p:ph type="title"/>
          </p:nvPr>
        </p:nvSpPr>
        <p:spPr/>
        <p:txBody>
          <a:bodyPr/>
          <a:lstStyle/>
          <a:p>
            <a:r>
              <a:rPr lang="it-IT" dirty="0"/>
              <a:t>				</a:t>
            </a:r>
            <a:r>
              <a:rPr lang="it-IT" sz="4000" dirty="0"/>
              <a:t>CAPACITA’ DI ASCOLTO</a:t>
            </a:r>
          </a:p>
        </p:txBody>
      </p:sp>
      <p:sp>
        <p:nvSpPr>
          <p:cNvPr id="3" name="Segnaposto contenuto 2">
            <a:extLst>
              <a:ext uri="{FF2B5EF4-FFF2-40B4-BE49-F238E27FC236}">
                <a16:creationId xmlns:a16="http://schemas.microsoft.com/office/drawing/2014/main" id="{36ECDB30-55B0-2A6E-F838-2FAF1F1E89C9}"/>
              </a:ext>
            </a:extLst>
          </p:cNvPr>
          <p:cNvSpPr>
            <a:spLocks noGrp="1"/>
          </p:cNvSpPr>
          <p:nvPr>
            <p:ph idx="1"/>
          </p:nvPr>
        </p:nvSpPr>
        <p:spPr/>
        <p:txBody>
          <a:bodyPr/>
          <a:lstStyle/>
          <a:p>
            <a:pPr marL="0" indent="0">
              <a:buNone/>
            </a:pPr>
            <a:r>
              <a:rPr lang="it-IT" dirty="0" err="1"/>
              <a:t>Cio’</a:t>
            </a:r>
            <a:r>
              <a:rPr lang="it-IT" dirty="0"/>
              <a:t> che </a:t>
            </a:r>
            <a:r>
              <a:rPr lang="it-IT" dirty="0" err="1"/>
              <a:t>e’</a:t>
            </a:r>
            <a:r>
              <a:rPr lang="it-IT" dirty="0"/>
              <a:t> chiaro per chi parla non </a:t>
            </a:r>
            <a:r>
              <a:rPr lang="it-IT" dirty="0" err="1"/>
              <a:t>e’</a:t>
            </a:r>
            <a:r>
              <a:rPr lang="it-IT" dirty="0"/>
              <a:t> detto che lo sia per chi ascolta</a:t>
            </a:r>
          </a:p>
          <a:p>
            <a:pPr marL="0" indent="0">
              <a:buNone/>
            </a:pPr>
            <a:r>
              <a:rPr lang="it-IT" dirty="0"/>
              <a:t>L’incapacità dell’uomo di comunicare </a:t>
            </a:r>
            <a:r>
              <a:rPr lang="it-IT" dirty="0" err="1"/>
              <a:t>e’</a:t>
            </a:r>
            <a:r>
              <a:rPr lang="it-IT" dirty="0"/>
              <a:t> il risultato della sua incapacità di ascoltare davvero </a:t>
            </a:r>
            <a:r>
              <a:rPr lang="it-IT" dirty="0" err="1"/>
              <a:t>cio’</a:t>
            </a:r>
            <a:r>
              <a:rPr lang="it-IT" dirty="0"/>
              <a:t> che viene detto (Carl Rogers 1902-1987).</a:t>
            </a:r>
          </a:p>
          <a:p>
            <a:r>
              <a:rPr lang="it-IT" dirty="0"/>
              <a:t>Lasciare spazio al paziente  </a:t>
            </a:r>
          </a:p>
          <a:p>
            <a:r>
              <a:rPr lang="it-IT" dirty="0"/>
              <a:t>Dimostrare di prestare attenzione </a:t>
            </a:r>
          </a:p>
          <a:p>
            <a:r>
              <a:rPr lang="it-IT" dirty="0"/>
              <a:t>Incoraggiare il paziente ad esprimersi </a:t>
            </a:r>
          </a:p>
          <a:p>
            <a:r>
              <a:rPr lang="it-IT" dirty="0"/>
              <a:t>Imparare a rispettare i silenzi del paziente </a:t>
            </a:r>
          </a:p>
          <a:p>
            <a:r>
              <a:rPr lang="it-IT" dirty="0"/>
              <a:t>Cercare di individuare dubbi e domande non espresse</a:t>
            </a:r>
          </a:p>
          <a:p>
            <a:endParaRPr lang="it-IT" dirty="0"/>
          </a:p>
        </p:txBody>
      </p:sp>
      <p:pic>
        <p:nvPicPr>
          <p:cNvPr id="5" name="Immagine 4">
            <a:extLst>
              <a:ext uri="{FF2B5EF4-FFF2-40B4-BE49-F238E27FC236}">
                <a16:creationId xmlns:a16="http://schemas.microsoft.com/office/drawing/2014/main" id="{4D085997-61C7-BC5B-6F8D-6D52B20C5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266" y="2504400"/>
            <a:ext cx="3299400" cy="3744000"/>
          </a:xfrm>
          <a:prstGeom prst="rect">
            <a:avLst/>
          </a:prstGeom>
        </p:spPr>
      </p:pic>
    </p:spTree>
    <p:extLst>
      <p:ext uri="{BB962C8B-B14F-4D97-AF65-F5344CB8AC3E}">
        <p14:creationId xmlns:p14="http://schemas.microsoft.com/office/powerpoint/2010/main" val="101218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A08674-A10F-CAF5-54D1-3AA5FECEDEE4}"/>
              </a:ext>
            </a:extLst>
          </p:cNvPr>
          <p:cNvSpPr>
            <a:spLocks noGrp="1"/>
          </p:cNvSpPr>
          <p:nvPr>
            <p:ph type="title"/>
          </p:nvPr>
        </p:nvSpPr>
        <p:spPr/>
        <p:txBody>
          <a:bodyPr/>
          <a:lstStyle/>
          <a:p>
            <a:r>
              <a:rPr lang="it-IT" dirty="0"/>
              <a:t>QUESTIONARIO ADERENZA TERAPEUTICA</a:t>
            </a:r>
          </a:p>
        </p:txBody>
      </p:sp>
      <p:sp>
        <p:nvSpPr>
          <p:cNvPr id="3" name="Segnaposto contenuto 2">
            <a:extLst>
              <a:ext uri="{FF2B5EF4-FFF2-40B4-BE49-F238E27FC236}">
                <a16:creationId xmlns:a16="http://schemas.microsoft.com/office/drawing/2014/main" id="{896DFFEA-952A-1662-D870-CFFF80CD679A}"/>
              </a:ext>
            </a:extLst>
          </p:cNvPr>
          <p:cNvSpPr>
            <a:spLocks noGrp="1"/>
          </p:cNvSpPr>
          <p:nvPr>
            <p:ph idx="1"/>
          </p:nvPr>
        </p:nvSpPr>
        <p:spPr/>
        <p:txBody>
          <a:bodyPr/>
          <a:lstStyle/>
          <a:p>
            <a:r>
              <a:rPr lang="it-IT" dirty="0"/>
              <a:t>3. Le è capitato di ridurre il dosaggio delle sue medicine senza chiederlo al medico? ☐ sì ☐ no </a:t>
            </a:r>
          </a:p>
          <a:p>
            <a:r>
              <a:rPr lang="it-IT" dirty="0"/>
              <a:t>Se sì, indicare il motivo (possono essere indicate anche più motivazioni) </a:t>
            </a:r>
          </a:p>
          <a:p>
            <a:r>
              <a:rPr lang="it-IT" dirty="0"/>
              <a:t>☐ mi sentivo bene </a:t>
            </a:r>
          </a:p>
          <a:p>
            <a:r>
              <a:rPr lang="it-IT" dirty="0"/>
              <a:t>☐ mi è stato consigliato </a:t>
            </a:r>
          </a:p>
          <a:p>
            <a:r>
              <a:rPr lang="it-IT" dirty="0"/>
              <a:t>☐ volevo evitare gli effetti collaterali </a:t>
            </a:r>
          </a:p>
          <a:p>
            <a:r>
              <a:rPr lang="it-IT" dirty="0"/>
              <a:t>☐ altro: </a:t>
            </a:r>
          </a:p>
        </p:txBody>
      </p:sp>
      <p:pic>
        <p:nvPicPr>
          <p:cNvPr id="5" name="Immagine 4">
            <a:extLst>
              <a:ext uri="{FF2B5EF4-FFF2-40B4-BE49-F238E27FC236}">
                <a16:creationId xmlns:a16="http://schemas.microsoft.com/office/drawing/2014/main" id="{30AE3333-C33C-321D-86FC-94813470E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569" y="2760357"/>
            <a:ext cx="3960000" cy="3607287"/>
          </a:xfrm>
          <a:prstGeom prst="rect">
            <a:avLst/>
          </a:prstGeom>
        </p:spPr>
      </p:pic>
    </p:spTree>
    <p:extLst>
      <p:ext uri="{BB962C8B-B14F-4D97-AF65-F5344CB8AC3E}">
        <p14:creationId xmlns:p14="http://schemas.microsoft.com/office/powerpoint/2010/main" val="3196227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477E0C-959D-0409-7A89-E0E764702FC5}"/>
              </a:ext>
            </a:extLst>
          </p:cNvPr>
          <p:cNvSpPr>
            <a:spLocks noGrp="1"/>
          </p:cNvSpPr>
          <p:nvPr>
            <p:ph type="title"/>
          </p:nvPr>
        </p:nvSpPr>
        <p:spPr/>
        <p:txBody>
          <a:bodyPr/>
          <a:lstStyle/>
          <a:p>
            <a:r>
              <a:rPr lang="it-IT" dirty="0"/>
              <a:t>QUESTIONARIO ADERENZA TERAPEUTICA</a:t>
            </a:r>
          </a:p>
        </p:txBody>
      </p:sp>
      <p:sp>
        <p:nvSpPr>
          <p:cNvPr id="3" name="Segnaposto contenuto 2">
            <a:extLst>
              <a:ext uri="{FF2B5EF4-FFF2-40B4-BE49-F238E27FC236}">
                <a16:creationId xmlns:a16="http://schemas.microsoft.com/office/drawing/2014/main" id="{3782F16F-1D05-C94A-4B4F-8832AE02CD01}"/>
              </a:ext>
            </a:extLst>
          </p:cNvPr>
          <p:cNvSpPr>
            <a:spLocks noGrp="1"/>
          </p:cNvSpPr>
          <p:nvPr>
            <p:ph idx="1"/>
          </p:nvPr>
        </p:nvSpPr>
        <p:spPr/>
        <p:txBody>
          <a:bodyPr>
            <a:normAutofit fontScale="85000" lnSpcReduction="20000"/>
          </a:bodyPr>
          <a:lstStyle/>
          <a:p>
            <a:r>
              <a:rPr lang="it-IT" dirty="0"/>
              <a:t>4. Nell’ultimo mese ha sospeso di sua iniziativa il trattamento per almeno un giorno intero? ☐ sì ☐ no </a:t>
            </a:r>
          </a:p>
          <a:p>
            <a:r>
              <a:rPr lang="it-IT" dirty="0"/>
              <a:t>Se sì, indicare il motivo (possono essere indicate anche più motivazioni) </a:t>
            </a:r>
          </a:p>
          <a:p>
            <a:r>
              <a:rPr lang="it-IT" dirty="0"/>
              <a:t>☐ non ero a casa nel momento in cui dovevo prendere i farmaci </a:t>
            </a:r>
          </a:p>
          <a:p>
            <a:r>
              <a:rPr lang="it-IT" dirty="0"/>
              <a:t>☐ devo assumere troppi farmaci più volte al giorno </a:t>
            </a:r>
          </a:p>
          <a:p>
            <a:r>
              <a:rPr lang="it-IT" dirty="0"/>
              <a:t>☐ ho uno schema di terapia troppo complicato </a:t>
            </a:r>
          </a:p>
          <a:p>
            <a:r>
              <a:rPr lang="it-IT" dirty="0"/>
              <a:t>☐ il farmaco non sempre è disponibile </a:t>
            </a:r>
          </a:p>
          <a:p>
            <a:r>
              <a:rPr lang="it-IT" dirty="0"/>
              <a:t>☐ mi sentivo bene </a:t>
            </a:r>
          </a:p>
          <a:p>
            <a:r>
              <a:rPr lang="it-IT" dirty="0"/>
              <a:t>☐ volevo evitare gli effetti collaterali </a:t>
            </a:r>
          </a:p>
          <a:p>
            <a:r>
              <a:rPr lang="it-IT" dirty="0"/>
              <a:t>☐ il farmaco è troppo costoso </a:t>
            </a:r>
          </a:p>
          <a:p>
            <a:r>
              <a:rPr lang="it-IT" dirty="0"/>
              <a:t>☐ ero ammalato </a:t>
            </a:r>
          </a:p>
          <a:p>
            <a:r>
              <a:rPr lang="it-IT" dirty="0"/>
              <a:t>☐ non volevo che altre persone mi vedessero prendere i farmaci </a:t>
            </a:r>
          </a:p>
          <a:p>
            <a:r>
              <a:rPr lang="it-IT" dirty="0"/>
              <a:t>☐ altro</a:t>
            </a:r>
          </a:p>
        </p:txBody>
      </p:sp>
      <p:pic>
        <p:nvPicPr>
          <p:cNvPr id="5" name="Immagine 4">
            <a:extLst>
              <a:ext uri="{FF2B5EF4-FFF2-40B4-BE49-F238E27FC236}">
                <a16:creationId xmlns:a16="http://schemas.microsoft.com/office/drawing/2014/main" id="{59DE0F2A-A287-6F63-5648-1A9887679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2526891"/>
            <a:ext cx="3888000" cy="3888000"/>
          </a:xfrm>
          <a:prstGeom prst="rect">
            <a:avLst/>
          </a:prstGeom>
        </p:spPr>
      </p:pic>
    </p:spTree>
    <p:extLst>
      <p:ext uri="{BB962C8B-B14F-4D97-AF65-F5344CB8AC3E}">
        <p14:creationId xmlns:p14="http://schemas.microsoft.com/office/powerpoint/2010/main" val="423071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186C80-C347-67A3-7F94-E08D234770BB}"/>
              </a:ext>
            </a:extLst>
          </p:cNvPr>
          <p:cNvSpPr>
            <a:spLocks noGrp="1"/>
          </p:cNvSpPr>
          <p:nvPr>
            <p:ph type="title"/>
          </p:nvPr>
        </p:nvSpPr>
        <p:spPr/>
        <p:txBody>
          <a:bodyPr/>
          <a:lstStyle/>
          <a:p>
            <a:r>
              <a:rPr lang="it-IT" dirty="0"/>
              <a:t>DIARIO</a:t>
            </a:r>
          </a:p>
        </p:txBody>
      </p:sp>
      <p:sp>
        <p:nvSpPr>
          <p:cNvPr id="3" name="Segnaposto contenuto 2">
            <a:extLst>
              <a:ext uri="{FF2B5EF4-FFF2-40B4-BE49-F238E27FC236}">
                <a16:creationId xmlns:a16="http://schemas.microsoft.com/office/drawing/2014/main" id="{4CC98D76-16FE-9CC0-8B28-8AD130313D06}"/>
              </a:ext>
            </a:extLst>
          </p:cNvPr>
          <p:cNvSpPr>
            <a:spLocks noGrp="1"/>
          </p:cNvSpPr>
          <p:nvPr>
            <p:ph idx="1"/>
          </p:nvPr>
        </p:nvSpPr>
        <p:spPr/>
        <p:txBody>
          <a:bodyPr/>
          <a:lstStyle/>
          <a:p>
            <a:r>
              <a:rPr lang="it-IT" dirty="0"/>
              <a:t>Rilevante strumento di aiuto per paziente e/o care-</a:t>
            </a:r>
            <a:r>
              <a:rPr lang="it-IT" dirty="0" err="1"/>
              <a:t>givers</a:t>
            </a:r>
            <a:endParaRPr lang="it-IT" dirty="0"/>
          </a:p>
          <a:p>
            <a:endParaRPr lang="it-IT" dirty="0"/>
          </a:p>
          <a:p>
            <a:r>
              <a:rPr lang="it-IT" dirty="0"/>
              <a:t>I diari dei pazienti possono essere d’aiuto nella misura dell’aderenza alla terapia</a:t>
            </a:r>
          </a:p>
          <a:p>
            <a:r>
              <a:rPr lang="it-IT" dirty="0"/>
              <a:t>Possono essere d’aiuto nell’identificare situazioni critiche nell’assunzione della terapia e possibili soluzioni con lo staff professionale</a:t>
            </a:r>
          </a:p>
        </p:txBody>
      </p:sp>
      <p:pic>
        <p:nvPicPr>
          <p:cNvPr id="5" name="Immagine 4">
            <a:extLst>
              <a:ext uri="{FF2B5EF4-FFF2-40B4-BE49-F238E27FC236}">
                <a16:creationId xmlns:a16="http://schemas.microsoft.com/office/drawing/2014/main" id="{D713EDCD-3EF4-B0AE-E0F1-2D821FC19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000" y="3656659"/>
            <a:ext cx="4392000" cy="3201341"/>
          </a:xfrm>
          <a:prstGeom prst="rect">
            <a:avLst/>
          </a:prstGeom>
        </p:spPr>
      </p:pic>
    </p:spTree>
    <p:extLst>
      <p:ext uri="{BB962C8B-B14F-4D97-AF65-F5344CB8AC3E}">
        <p14:creationId xmlns:p14="http://schemas.microsoft.com/office/powerpoint/2010/main" val="202803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051172-C587-906A-FA1D-9590815A57DD}"/>
              </a:ext>
            </a:extLst>
          </p:cNvPr>
          <p:cNvSpPr>
            <a:spLocks noGrp="1"/>
          </p:cNvSpPr>
          <p:nvPr>
            <p:ph type="title"/>
          </p:nvPr>
        </p:nvSpPr>
        <p:spPr/>
        <p:txBody>
          <a:bodyPr/>
          <a:lstStyle/>
          <a:p>
            <a:r>
              <a:rPr lang="it-IT" dirty="0"/>
              <a:t>STRUTTURA DEL DIARIO</a:t>
            </a:r>
          </a:p>
        </p:txBody>
      </p:sp>
      <p:sp>
        <p:nvSpPr>
          <p:cNvPr id="3" name="Segnaposto contenuto 2">
            <a:extLst>
              <a:ext uri="{FF2B5EF4-FFF2-40B4-BE49-F238E27FC236}">
                <a16:creationId xmlns:a16="http://schemas.microsoft.com/office/drawing/2014/main" id="{7CC26C3A-E41B-D58D-5815-DCCCD5A22298}"/>
              </a:ext>
            </a:extLst>
          </p:cNvPr>
          <p:cNvSpPr>
            <a:spLocks noGrp="1"/>
          </p:cNvSpPr>
          <p:nvPr>
            <p:ph idx="1"/>
          </p:nvPr>
        </p:nvSpPr>
        <p:spPr/>
        <p:txBody>
          <a:bodyPr>
            <a:normAutofit/>
          </a:bodyPr>
          <a:lstStyle/>
          <a:p>
            <a:r>
              <a:rPr lang="it-IT" dirty="0"/>
              <a:t>Dovrebbe essere consegnato al paziente un diario individuale personalizzato sulla terapia che contenga le seguenti informazioni: </a:t>
            </a:r>
          </a:p>
          <a:p>
            <a:pPr marL="0" indent="0">
              <a:buNone/>
            </a:pPr>
            <a:r>
              <a:rPr lang="it-IT" dirty="0"/>
              <a:t>• elenco esatto dei giorni di terapia </a:t>
            </a:r>
          </a:p>
          <a:p>
            <a:pPr marL="0" indent="0">
              <a:buNone/>
            </a:pPr>
            <a:r>
              <a:rPr lang="it-IT" dirty="0"/>
              <a:t>• nome del farmaco da assumere</a:t>
            </a:r>
          </a:p>
          <a:p>
            <a:pPr marL="0" indent="0">
              <a:buNone/>
            </a:pPr>
            <a:r>
              <a:rPr lang="it-IT" dirty="0"/>
              <a:t>• </a:t>
            </a:r>
            <a:r>
              <a:rPr lang="it-IT" dirty="0" err="1"/>
              <a:t>n°di</a:t>
            </a:r>
            <a:r>
              <a:rPr lang="it-IT" dirty="0"/>
              <a:t> compresse da assumere </a:t>
            </a:r>
          </a:p>
          <a:p>
            <a:pPr marL="0" indent="0">
              <a:buNone/>
            </a:pPr>
            <a:r>
              <a:rPr lang="it-IT" dirty="0"/>
              <a:t>• orario di assunzione del farmaco </a:t>
            </a:r>
          </a:p>
          <a:p>
            <a:pPr marL="0" indent="0">
              <a:buNone/>
            </a:pPr>
            <a:r>
              <a:rPr lang="it-IT" dirty="0"/>
              <a:t>• modalità di assunzione in relazione ai pasti </a:t>
            </a:r>
          </a:p>
          <a:p>
            <a:pPr marL="0" indent="0">
              <a:buNone/>
            </a:pPr>
            <a:r>
              <a:rPr lang="it-IT" dirty="0"/>
              <a:t>• tipo di tossicità ed eventuali avvertenze d’uso </a:t>
            </a:r>
          </a:p>
          <a:p>
            <a:pPr marL="0" indent="0">
              <a:buNone/>
            </a:pPr>
            <a:r>
              <a:rPr lang="it-IT" dirty="0"/>
              <a:t>• eventuali avvertenze in relazione a terapie o situazioni concomitanti (dimenticanza, vomito, eccessiva assunzione)</a:t>
            </a:r>
          </a:p>
        </p:txBody>
      </p:sp>
      <p:pic>
        <p:nvPicPr>
          <p:cNvPr id="5" name="Immagine 4">
            <a:extLst>
              <a:ext uri="{FF2B5EF4-FFF2-40B4-BE49-F238E27FC236}">
                <a16:creationId xmlns:a16="http://schemas.microsoft.com/office/drawing/2014/main" id="{8EDE2696-580B-1B4D-B242-5AF00524C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601" y="2584243"/>
            <a:ext cx="3024000" cy="3033464"/>
          </a:xfrm>
          <a:prstGeom prst="rect">
            <a:avLst/>
          </a:prstGeom>
        </p:spPr>
      </p:pic>
    </p:spTree>
    <p:extLst>
      <p:ext uri="{BB962C8B-B14F-4D97-AF65-F5344CB8AC3E}">
        <p14:creationId xmlns:p14="http://schemas.microsoft.com/office/powerpoint/2010/main" val="1349992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0E601-0253-D498-6218-9C6CA8341391}"/>
              </a:ext>
            </a:extLst>
          </p:cNvPr>
          <p:cNvSpPr>
            <a:spLocks noGrp="1"/>
          </p:cNvSpPr>
          <p:nvPr>
            <p:ph type="title"/>
          </p:nvPr>
        </p:nvSpPr>
        <p:spPr/>
        <p:txBody>
          <a:bodyPr/>
          <a:lstStyle/>
          <a:p>
            <a:r>
              <a:rPr lang="it-IT" dirty="0"/>
              <a:t>STRUTTURA DEL DIARIO</a:t>
            </a:r>
          </a:p>
        </p:txBody>
      </p:sp>
      <p:sp>
        <p:nvSpPr>
          <p:cNvPr id="3" name="Segnaposto contenuto 2">
            <a:extLst>
              <a:ext uri="{FF2B5EF4-FFF2-40B4-BE49-F238E27FC236}">
                <a16:creationId xmlns:a16="http://schemas.microsoft.com/office/drawing/2014/main" id="{CB45DF7F-5B60-E73F-B1D0-3ADF9C0B52AB}"/>
              </a:ext>
            </a:extLst>
          </p:cNvPr>
          <p:cNvSpPr>
            <a:spLocks noGrp="1"/>
          </p:cNvSpPr>
          <p:nvPr>
            <p:ph idx="1"/>
          </p:nvPr>
        </p:nvSpPr>
        <p:spPr/>
        <p:txBody>
          <a:bodyPr>
            <a:normAutofit/>
          </a:bodyPr>
          <a:lstStyle/>
          <a:p>
            <a:r>
              <a:rPr lang="it-IT" dirty="0"/>
              <a:t>Il diario deve prevedere una parte da compilare a cura del paziente o del caregiver che contenga i seguenti campi: </a:t>
            </a:r>
          </a:p>
          <a:p>
            <a:r>
              <a:rPr lang="it-IT" dirty="0"/>
              <a:t>Spazio per annotare l’avvenuta assunzione e data e ora della stessa </a:t>
            </a:r>
          </a:p>
          <a:p>
            <a:r>
              <a:rPr lang="it-IT" dirty="0"/>
              <a:t>Spazio per annotare la comparsa di eventuali effetti collaterali o problematiche incontrate </a:t>
            </a:r>
          </a:p>
          <a:p>
            <a:r>
              <a:rPr lang="it-IT" dirty="0"/>
              <a:t>Spazio per indicare i residui della terapia che lo staff avrà poi cura di controllare in relazione a quanto consegnato. </a:t>
            </a:r>
          </a:p>
          <a:p>
            <a:r>
              <a:rPr lang="it-IT" dirty="0"/>
              <a:t>Il paziente deve ricevere la scheda terapeutica prescrittiva contenente le informazioni sulla completa terapia da assumere e le eventuali interazioni, emerse da una ricognizione e riconciliazione farmacologica. </a:t>
            </a:r>
          </a:p>
          <a:p>
            <a:r>
              <a:rPr lang="it-IT" dirty="0"/>
              <a:t>Il paziente riporta ad ogni visita il diario e il residuo di terapia.</a:t>
            </a:r>
          </a:p>
        </p:txBody>
      </p:sp>
      <p:pic>
        <p:nvPicPr>
          <p:cNvPr id="5" name="Immagine 4">
            <a:extLst>
              <a:ext uri="{FF2B5EF4-FFF2-40B4-BE49-F238E27FC236}">
                <a16:creationId xmlns:a16="http://schemas.microsoft.com/office/drawing/2014/main" id="{B5DD6123-25A3-ED24-4B76-49857DC37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000" y="1137258"/>
            <a:ext cx="3384000" cy="2842043"/>
          </a:xfrm>
          <a:prstGeom prst="rect">
            <a:avLst/>
          </a:prstGeom>
        </p:spPr>
      </p:pic>
    </p:spTree>
    <p:extLst>
      <p:ext uri="{BB962C8B-B14F-4D97-AF65-F5344CB8AC3E}">
        <p14:creationId xmlns:p14="http://schemas.microsoft.com/office/powerpoint/2010/main" val="416839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B0A0AD-B8C1-38A8-80BE-D9E5246CA111}"/>
              </a:ext>
            </a:extLst>
          </p:cNvPr>
          <p:cNvSpPr>
            <a:spLocks noGrp="1"/>
          </p:cNvSpPr>
          <p:nvPr>
            <p:ph type="title"/>
          </p:nvPr>
        </p:nvSpPr>
        <p:spPr/>
        <p:txBody>
          <a:bodyPr/>
          <a:lstStyle/>
          <a:p>
            <a:r>
              <a:rPr lang="it-IT" dirty="0"/>
              <a:t>STRATEGIE PER SUPPORTARE L’ADERENZA</a:t>
            </a:r>
          </a:p>
        </p:txBody>
      </p:sp>
      <p:sp>
        <p:nvSpPr>
          <p:cNvPr id="3" name="Segnaposto contenuto 2">
            <a:extLst>
              <a:ext uri="{FF2B5EF4-FFF2-40B4-BE49-F238E27FC236}">
                <a16:creationId xmlns:a16="http://schemas.microsoft.com/office/drawing/2014/main" id="{43605635-091B-1CEC-CC4F-C5AD3BEBCBDD}"/>
              </a:ext>
            </a:extLst>
          </p:cNvPr>
          <p:cNvSpPr>
            <a:spLocks noGrp="1"/>
          </p:cNvSpPr>
          <p:nvPr>
            <p:ph idx="1"/>
          </p:nvPr>
        </p:nvSpPr>
        <p:spPr/>
        <p:txBody>
          <a:bodyPr>
            <a:normAutofit fontScale="92500" lnSpcReduction="10000"/>
          </a:bodyPr>
          <a:lstStyle/>
          <a:p>
            <a:r>
              <a:rPr lang="it-IT" dirty="0"/>
              <a:t>Sappiamo che il comportamento del paziente dipende dalle sue motivazioni, dalla fiducia nella guarigione e dalle sue abitudini. Solo se conosciamo bene questi aspetti saremo in grado di trovare specifici argomenti da utilizzare per cambiare il comportamento. </a:t>
            </a:r>
          </a:p>
          <a:p>
            <a:r>
              <a:rPr lang="it-IT" dirty="0"/>
              <a:t>• Sulla base dei fattori che giocano un ruolo in ciascuna situazione, il raggiungimento di un effetto duraturo richiede una combinazione di strategie di intervento applicabili dalle diverse persone coinvolte nella cura del paziente. </a:t>
            </a:r>
          </a:p>
          <a:p>
            <a:r>
              <a:rPr lang="it-IT" dirty="0"/>
              <a:t>• Dopo aver analizzato i possibili fattori di rischio, è importante informare il paziente, mettere in atto strategie per modificarne il comportamento e di supporto all’auto-gestione impiegando anche il follow-up telefonico. </a:t>
            </a:r>
          </a:p>
          <a:p>
            <a:r>
              <a:rPr lang="it-IT" dirty="0"/>
              <a:t>• E’ essenziale coinvolgere la rete sociale del paziente. E’ importante determinare se la rete sociale necessita assistenza, se le informazioni sono chiare e discutere con il paziente come può modificare le sue abitudini in modo da incorporare l’assunzione dei farmaci nella sua vita quotidiana.</a:t>
            </a:r>
          </a:p>
        </p:txBody>
      </p:sp>
      <p:pic>
        <p:nvPicPr>
          <p:cNvPr id="5" name="Immagine 4">
            <a:extLst>
              <a:ext uri="{FF2B5EF4-FFF2-40B4-BE49-F238E27FC236}">
                <a16:creationId xmlns:a16="http://schemas.microsoft.com/office/drawing/2014/main" id="{4DD7B57A-17D5-85FA-777B-E322D43DB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5254" y="3727917"/>
            <a:ext cx="3420000" cy="2399368"/>
          </a:xfrm>
          <a:prstGeom prst="rect">
            <a:avLst/>
          </a:prstGeom>
        </p:spPr>
      </p:pic>
    </p:spTree>
    <p:extLst>
      <p:ext uri="{BB962C8B-B14F-4D97-AF65-F5344CB8AC3E}">
        <p14:creationId xmlns:p14="http://schemas.microsoft.com/office/powerpoint/2010/main" val="3882060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E2987-7677-01D1-8C8F-6369460AF3D0}"/>
              </a:ext>
            </a:extLst>
          </p:cNvPr>
          <p:cNvSpPr>
            <a:spLocks noGrp="1"/>
          </p:cNvSpPr>
          <p:nvPr>
            <p:ph type="title"/>
          </p:nvPr>
        </p:nvSpPr>
        <p:spPr/>
        <p:txBody>
          <a:bodyPr/>
          <a:lstStyle/>
          <a:p>
            <a:r>
              <a:rPr lang="it-IT" dirty="0"/>
              <a:t>MINACCE ALL’ ADERENZA, PUR IN PRESENZA DI AUTONOMIA DEL PAZIENTE</a:t>
            </a:r>
          </a:p>
        </p:txBody>
      </p:sp>
      <p:sp>
        <p:nvSpPr>
          <p:cNvPr id="3" name="Segnaposto contenuto 2">
            <a:extLst>
              <a:ext uri="{FF2B5EF4-FFF2-40B4-BE49-F238E27FC236}">
                <a16:creationId xmlns:a16="http://schemas.microsoft.com/office/drawing/2014/main" id="{E8D328BB-EE56-BDBE-E050-3FCF0A1F913D}"/>
              </a:ext>
            </a:extLst>
          </p:cNvPr>
          <p:cNvSpPr>
            <a:spLocks noGrp="1"/>
          </p:cNvSpPr>
          <p:nvPr>
            <p:ph idx="1"/>
          </p:nvPr>
        </p:nvSpPr>
        <p:spPr>
          <a:xfrm>
            <a:off x="929640" y="2607021"/>
            <a:ext cx="10515600" cy="4351338"/>
          </a:xfrm>
        </p:spPr>
        <p:txBody>
          <a:bodyPr/>
          <a:lstStyle/>
          <a:p>
            <a:endParaRPr lang="it-IT" dirty="0"/>
          </a:p>
          <a:p>
            <a:pPr marL="0" indent="0">
              <a:buNone/>
            </a:pPr>
            <a:r>
              <a:rPr lang="it-IT" sz="2800" dirty="0"/>
              <a:t>1- Depressione </a:t>
            </a:r>
          </a:p>
          <a:p>
            <a:pPr marL="0" indent="0">
              <a:buNone/>
            </a:pPr>
            <a:r>
              <a:rPr lang="it-IT" sz="2800" dirty="0"/>
              <a:t>2- Effetti collaterali dei farmaci </a:t>
            </a:r>
          </a:p>
          <a:p>
            <a:pPr marL="0" indent="0">
              <a:buNone/>
            </a:pPr>
            <a:r>
              <a:rPr lang="it-IT" sz="2800" dirty="0"/>
              <a:t>3- Dimenticanza </a:t>
            </a:r>
          </a:p>
          <a:p>
            <a:pPr marL="0" indent="0">
              <a:buNone/>
            </a:pPr>
            <a:r>
              <a:rPr lang="it-IT" sz="2800" dirty="0"/>
              <a:t>4- Rete sociale debole</a:t>
            </a:r>
          </a:p>
        </p:txBody>
      </p:sp>
      <p:pic>
        <p:nvPicPr>
          <p:cNvPr id="5" name="Immagine 4">
            <a:extLst>
              <a:ext uri="{FF2B5EF4-FFF2-40B4-BE49-F238E27FC236}">
                <a16:creationId xmlns:a16="http://schemas.microsoft.com/office/drawing/2014/main" id="{B67ED0FE-395F-F25F-A302-574DDDE3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068" y="0"/>
            <a:ext cx="3429000" cy="6858000"/>
          </a:xfrm>
          <a:prstGeom prst="rect">
            <a:avLst/>
          </a:prstGeom>
        </p:spPr>
      </p:pic>
    </p:spTree>
    <p:extLst>
      <p:ext uri="{BB962C8B-B14F-4D97-AF65-F5344CB8AC3E}">
        <p14:creationId xmlns:p14="http://schemas.microsoft.com/office/powerpoint/2010/main" val="313747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1462AD-1973-B8B3-578B-8FCEDDC4E1E0}"/>
              </a:ext>
            </a:extLst>
          </p:cNvPr>
          <p:cNvSpPr>
            <a:spLocks noGrp="1"/>
          </p:cNvSpPr>
          <p:nvPr>
            <p:ph type="title"/>
          </p:nvPr>
        </p:nvSpPr>
        <p:spPr/>
        <p:txBody>
          <a:bodyPr/>
          <a:lstStyle/>
          <a:p>
            <a:r>
              <a:rPr lang="it-IT" dirty="0"/>
              <a:t>EDUCAZIONE DEL PAZIENTE E DELLA FAMIGLIA</a:t>
            </a:r>
          </a:p>
        </p:txBody>
      </p:sp>
      <p:sp>
        <p:nvSpPr>
          <p:cNvPr id="3" name="Segnaposto contenuto 2">
            <a:extLst>
              <a:ext uri="{FF2B5EF4-FFF2-40B4-BE49-F238E27FC236}">
                <a16:creationId xmlns:a16="http://schemas.microsoft.com/office/drawing/2014/main" id="{E3F9DDC2-DA14-9E96-A8CD-0ED6115C709B}"/>
              </a:ext>
            </a:extLst>
          </p:cNvPr>
          <p:cNvSpPr>
            <a:spLocks noGrp="1"/>
          </p:cNvSpPr>
          <p:nvPr>
            <p:ph idx="1"/>
          </p:nvPr>
        </p:nvSpPr>
        <p:spPr>
          <a:xfrm>
            <a:off x="838200" y="2141537"/>
            <a:ext cx="10515600" cy="4351338"/>
          </a:xfrm>
        </p:spPr>
        <p:txBody>
          <a:bodyPr>
            <a:normAutofit/>
          </a:bodyPr>
          <a:lstStyle/>
          <a:p>
            <a:r>
              <a:rPr lang="it-IT" dirty="0"/>
              <a:t>Un’analisi di vari studi sul costo e i benefici dell’educazione del paziente ha tratto le seguenti conclusioni: </a:t>
            </a:r>
          </a:p>
          <a:p>
            <a:r>
              <a:rPr lang="it-IT" dirty="0"/>
              <a:t>In media, ogni dollaro investito nell’educazione del paziente ha determinato un risparmio di tre o quattro dollari. Nessuno degli studi ha concluso che l’educazione costi più di quanto faccia risparmiare. Per cui l’educazione dei pazienti e della famiglia è costo-efficace. </a:t>
            </a:r>
          </a:p>
          <a:p>
            <a:pPr marL="0" indent="0">
              <a:buNone/>
            </a:pPr>
            <a:r>
              <a:rPr lang="it-IT" dirty="0"/>
              <a:t>• Se si accetta che l’educazione del paziente e della famiglia sia un area di responsabilità </a:t>
            </a:r>
            <a:r>
              <a:rPr lang="it-IT" u="sng" dirty="0"/>
              <a:t>infermieristica,</a:t>
            </a:r>
            <a:r>
              <a:rPr lang="it-IT" dirty="0"/>
              <a:t> diventa un modo su cui basare l’assistenza. </a:t>
            </a:r>
          </a:p>
          <a:p>
            <a:pPr marL="0" indent="0">
              <a:buNone/>
            </a:pPr>
            <a:r>
              <a:rPr lang="it-IT" dirty="0"/>
              <a:t>• E’ importante sensibilizzare e qualificare il personale infermieristico ai fini dell’educazione e dell’addestramento dei pazienti e delle famiglie. </a:t>
            </a:r>
          </a:p>
          <a:p>
            <a:pPr marL="0" indent="0">
              <a:buNone/>
            </a:pPr>
            <a:r>
              <a:rPr lang="it-IT" dirty="0"/>
              <a:t>• Per eseguire un addestramento efficace, bisogna che sia personalizzato per ottenere un miglioramento efficace in ogni singola situazione. </a:t>
            </a:r>
          </a:p>
          <a:p>
            <a:pPr marL="0" indent="0">
              <a:buNone/>
            </a:pPr>
            <a:r>
              <a:rPr lang="it-IT" dirty="0"/>
              <a:t>• L’educazione rappresenta lo strumento più importante per il contenimento dei costi per cui nel calcolo delle necessità dell’equipe, sarebbe utile considerare il tempo necessario per questi compiti</a:t>
            </a:r>
          </a:p>
        </p:txBody>
      </p:sp>
    </p:spTree>
    <p:extLst>
      <p:ext uri="{BB962C8B-B14F-4D97-AF65-F5344CB8AC3E}">
        <p14:creationId xmlns:p14="http://schemas.microsoft.com/office/powerpoint/2010/main" val="4385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E0871D-6A11-0CCC-1FC6-681DAE6F14D9}"/>
              </a:ext>
            </a:extLst>
          </p:cNvPr>
          <p:cNvSpPr>
            <a:spLocks noGrp="1"/>
          </p:cNvSpPr>
          <p:nvPr>
            <p:ph type="title"/>
          </p:nvPr>
        </p:nvSpPr>
        <p:spPr/>
        <p:txBody>
          <a:bodyPr/>
          <a:lstStyle/>
          <a:p>
            <a:r>
              <a:rPr lang="it-IT" dirty="0"/>
              <a:t>ADERENZA TERAPEUTICA NELLE PATOLOGIE PSICHIATRICHE</a:t>
            </a:r>
          </a:p>
        </p:txBody>
      </p:sp>
      <p:sp>
        <p:nvSpPr>
          <p:cNvPr id="3" name="Segnaposto contenuto 2">
            <a:extLst>
              <a:ext uri="{FF2B5EF4-FFF2-40B4-BE49-F238E27FC236}">
                <a16:creationId xmlns:a16="http://schemas.microsoft.com/office/drawing/2014/main" id="{C7640576-ADB9-02FC-4B8C-3ECD5ECBA163}"/>
              </a:ext>
            </a:extLst>
          </p:cNvPr>
          <p:cNvSpPr>
            <a:spLocks noGrp="1"/>
          </p:cNvSpPr>
          <p:nvPr>
            <p:ph idx="1"/>
          </p:nvPr>
        </p:nvSpPr>
        <p:spPr/>
        <p:txBody>
          <a:bodyPr/>
          <a:lstStyle/>
          <a:p>
            <a:r>
              <a:rPr lang="it-IT" dirty="0"/>
              <a:t>Schizofrenia: non aderenza tra il 20 ed il 72% a livello mondiale</a:t>
            </a:r>
          </a:p>
          <a:p>
            <a:r>
              <a:rPr lang="it-IT" dirty="0"/>
              <a:t>Depressione: quasi il 50% dei pazienti sospende il trattamento nei primi 3 mesi ed oltre il 70% nei primi 6 mesi (AIFA)</a:t>
            </a:r>
          </a:p>
          <a:p>
            <a:r>
              <a:rPr lang="it-IT" dirty="0"/>
              <a:t>Disturbo bipolare: positiva associazione tra la percezione della malattia e l’adesione terapeutica. L’insight ha infatti avuto un ruolo significativo nella reale comprensione degli effetti della patologia sulla prognosi e sulla qualità di vita. L’invio dei promemoria a breve termine </a:t>
            </a:r>
            <a:r>
              <a:rPr lang="it-IT"/>
              <a:t>(sms) rappresenta un’efficace strategia dal punto di vista economico per incrementare l’adesione terapeutica nei pazienti affetti dal disturbo bipolare in fase di remissione. </a:t>
            </a:r>
          </a:p>
          <a:p>
            <a:endParaRPr lang="it-IT" dirty="0"/>
          </a:p>
          <a:p>
            <a:endParaRPr lang="it-IT" dirty="0"/>
          </a:p>
        </p:txBody>
      </p:sp>
      <p:pic>
        <p:nvPicPr>
          <p:cNvPr id="5" name="Immagine 4">
            <a:extLst>
              <a:ext uri="{FF2B5EF4-FFF2-40B4-BE49-F238E27FC236}">
                <a16:creationId xmlns:a16="http://schemas.microsoft.com/office/drawing/2014/main" id="{D6D63461-A3F6-3EAF-91AC-50751ACCE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000" y="0"/>
            <a:ext cx="3672000" cy="2627775"/>
          </a:xfrm>
          <a:prstGeom prst="rect">
            <a:avLst/>
          </a:prstGeom>
        </p:spPr>
      </p:pic>
    </p:spTree>
    <p:extLst>
      <p:ext uri="{BB962C8B-B14F-4D97-AF65-F5344CB8AC3E}">
        <p14:creationId xmlns:p14="http://schemas.microsoft.com/office/powerpoint/2010/main" val="1038101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A628B2-655B-13F7-EDFF-BA2B88EABBCB}"/>
              </a:ext>
            </a:extLst>
          </p:cNvPr>
          <p:cNvSpPr>
            <a:spLocks noGrp="1"/>
          </p:cNvSpPr>
          <p:nvPr>
            <p:ph type="title"/>
          </p:nvPr>
        </p:nvSpPr>
        <p:spPr/>
        <p:txBody>
          <a:bodyPr/>
          <a:lstStyle/>
          <a:p>
            <a:r>
              <a:rPr lang="it-IT" dirty="0"/>
              <a:t>			BIBLIOGRAFIA</a:t>
            </a:r>
          </a:p>
        </p:txBody>
      </p:sp>
      <p:sp>
        <p:nvSpPr>
          <p:cNvPr id="3" name="Segnaposto contenuto 2">
            <a:extLst>
              <a:ext uri="{FF2B5EF4-FFF2-40B4-BE49-F238E27FC236}">
                <a16:creationId xmlns:a16="http://schemas.microsoft.com/office/drawing/2014/main" id="{5AB95D63-AE88-C954-BF42-884FBF2F36DB}"/>
              </a:ext>
            </a:extLst>
          </p:cNvPr>
          <p:cNvSpPr>
            <a:spLocks noGrp="1"/>
          </p:cNvSpPr>
          <p:nvPr>
            <p:ph idx="1"/>
          </p:nvPr>
        </p:nvSpPr>
        <p:spPr/>
        <p:txBody>
          <a:bodyPr>
            <a:normAutofit fontScale="92500" lnSpcReduction="20000"/>
          </a:bodyPr>
          <a:lstStyle/>
          <a:p>
            <a:r>
              <a:rPr lang="it-IT" sz="1200" dirty="0" err="1"/>
              <a:t>Illness</a:t>
            </a:r>
            <a:r>
              <a:rPr lang="it-IT" sz="1200" dirty="0"/>
              <a:t> </a:t>
            </a:r>
            <a:r>
              <a:rPr lang="it-IT" sz="1200" dirty="0" err="1"/>
              <a:t>perceptions</a:t>
            </a:r>
            <a:r>
              <a:rPr lang="it-IT" sz="1200" dirty="0"/>
              <a:t> and </a:t>
            </a:r>
            <a:r>
              <a:rPr lang="it-IT" sz="1200" dirty="0" err="1"/>
              <a:t>adherence</a:t>
            </a:r>
            <a:r>
              <a:rPr lang="it-IT" sz="1200" dirty="0"/>
              <a:t> in </a:t>
            </a:r>
            <a:r>
              <a:rPr lang="it-IT" sz="1200" dirty="0" err="1"/>
              <a:t>bipolar</a:t>
            </a:r>
            <a:r>
              <a:rPr lang="it-IT" sz="1200" dirty="0"/>
              <a:t> disorder: An </a:t>
            </a:r>
            <a:r>
              <a:rPr lang="it-IT" sz="1200" dirty="0" err="1"/>
              <a:t>exploratory</a:t>
            </a:r>
            <a:r>
              <a:rPr lang="it-IT" sz="1200" dirty="0"/>
              <a:t> study, 2018. Autori Priscilla </a:t>
            </a:r>
            <a:r>
              <a:rPr lang="it-IT" sz="1200" dirty="0" err="1"/>
              <a:t>Averous</a:t>
            </a:r>
            <a:r>
              <a:rPr lang="it-IT" sz="1200" dirty="0"/>
              <a:t>, Elodie </a:t>
            </a:r>
            <a:r>
              <a:rPr lang="it-IT" sz="1200" dirty="0" err="1"/>
              <a:t>Charbonnier</a:t>
            </a:r>
            <a:r>
              <a:rPr lang="it-IT" sz="1200" dirty="0"/>
              <a:t>, Marie Claude </a:t>
            </a:r>
            <a:r>
              <a:rPr lang="it-IT" sz="1200" dirty="0" err="1"/>
              <a:t>LagouanelleSimeoni</a:t>
            </a:r>
            <a:r>
              <a:rPr lang="it-IT" sz="1200" dirty="0"/>
              <a:t>, Antoine Prosperi, </a:t>
            </a:r>
            <a:r>
              <a:rPr lang="it-IT" sz="1200" dirty="0" err="1"/>
              <a:t>Lional</a:t>
            </a:r>
            <a:r>
              <a:rPr lang="it-IT" sz="1200" dirty="0"/>
              <a:t> Dany. </a:t>
            </a:r>
          </a:p>
          <a:p>
            <a:r>
              <a:rPr lang="it-IT" sz="1200" dirty="0" err="1"/>
              <a:t>Relationship</a:t>
            </a:r>
            <a:r>
              <a:rPr lang="it-IT" sz="1200" dirty="0"/>
              <a:t> of insight with </a:t>
            </a:r>
            <a:r>
              <a:rPr lang="it-IT" sz="1200" dirty="0" err="1"/>
              <a:t>medication</a:t>
            </a:r>
            <a:r>
              <a:rPr lang="it-IT" sz="1200" dirty="0"/>
              <a:t> </a:t>
            </a:r>
            <a:r>
              <a:rPr lang="it-IT" sz="1200" dirty="0" err="1"/>
              <a:t>adherence</a:t>
            </a:r>
            <a:r>
              <a:rPr lang="it-IT" sz="1200" dirty="0"/>
              <a:t> and the impact on </a:t>
            </a:r>
            <a:r>
              <a:rPr lang="it-IT" sz="1200" dirty="0" err="1"/>
              <a:t>outcomes</a:t>
            </a:r>
            <a:r>
              <a:rPr lang="it-IT" sz="1200" dirty="0"/>
              <a:t> in </a:t>
            </a:r>
            <a:r>
              <a:rPr lang="it-IT" sz="1200" dirty="0" err="1"/>
              <a:t>patients</a:t>
            </a:r>
            <a:r>
              <a:rPr lang="it-IT" sz="1200" dirty="0"/>
              <a:t> with </a:t>
            </a:r>
            <a:r>
              <a:rPr lang="it-IT" sz="1200" dirty="0" err="1"/>
              <a:t>schizophrenia</a:t>
            </a:r>
            <a:r>
              <a:rPr lang="it-IT" sz="1200" dirty="0"/>
              <a:t> and </a:t>
            </a:r>
            <a:r>
              <a:rPr lang="it-IT" sz="1200" dirty="0" err="1"/>
              <a:t>bipolar</a:t>
            </a:r>
            <a:r>
              <a:rPr lang="it-IT" sz="1200" dirty="0"/>
              <a:t> disorder: </a:t>
            </a:r>
            <a:r>
              <a:rPr lang="it-IT" sz="1200" dirty="0" err="1"/>
              <a:t>results</a:t>
            </a:r>
            <a:r>
              <a:rPr lang="it-IT" sz="1200" dirty="0"/>
              <a:t> from a 1 </a:t>
            </a:r>
            <a:r>
              <a:rPr lang="it-IT" sz="1200" dirty="0" err="1"/>
              <a:t>year</a:t>
            </a:r>
            <a:r>
              <a:rPr lang="it-IT" sz="1200" dirty="0"/>
              <a:t> </a:t>
            </a:r>
            <a:r>
              <a:rPr lang="it-IT" sz="1200" dirty="0" err="1"/>
              <a:t>European</a:t>
            </a:r>
            <a:r>
              <a:rPr lang="it-IT" sz="1200" dirty="0"/>
              <a:t> </a:t>
            </a:r>
            <a:r>
              <a:rPr lang="it-IT" sz="1200" dirty="0" err="1"/>
              <a:t>outpatient</a:t>
            </a:r>
            <a:r>
              <a:rPr lang="it-IT" sz="1200" dirty="0"/>
              <a:t> </a:t>
            </a:r>
            <a:r>
              <a:rPr lang="it-IT" sz="1200" dirty="0" err="1"/>
              <a:t>observational</a:t>
            </a:r>
            <a:r>
              <a:rPr lang="it-IT" sz="1200" dirty="0"/>
              <a:t> study, 2015. Autori Diego Novick, William Montgomery, Tamas </a:t>
            </a:r>
            <a:r>
              <a:rPr lang="it-IT" sz="1200" dirty="0" err="1"/>
              <a:t>Treuer</a:t>
            </a:r>
            <a:r>
              <a:rPr lang="it-IT" sz="1200" dirty="0"/>
              <a:t>, Jaume </a:t>
            </a:r>
            <a:r>
              <a:rPr lang="it-IT" sz="1200" dirty="0" err="1"/>
              <a:t>Aguado</a:t>
            </a:r>
            <a:r>
              <a:rPr lang="it-IT" sz="1200" dirty="0"/>
              <a:t>, Susanne Kraemer, Josep Maria Haro</a:t>
            </a:r>
          </a:p>
          <a:p>
            <a:r>
              <a:rPr lang="it-IT" sz="1200" dirty="0" err="1"/>
              <a:t>Therapeutic</a:t>
            </a:r>
            <a:r>
              <a:rPr lang="it-IT" sz="1200" dirty="0"/>
              <a:t> </a:t>
            </a:r>
            <a:r>
              <a:rPr lang="it-IT" sz="1200" dirty="0" err="1"/>
              <a:t>effects</a:t>
            </a:r>
            <a:r>
              <a:rPr lang="it-IT" sz="1200" dirty="0"/>
              <a:t> of mobile-</a:t>
            </a:r>
            <a:r>
              <a:rPr lang="it-IT" sz="1200" dirty="0" err="1"/>
              <a:t>based</a:t>
            </a:r>
            <a:r>
              <a:rPr lang="it-IT" sz="1200" dirty="0"/>
              <a:t> text </a:t>
            </a:r>
            <a:r>
              <a:rPr lang="it-IT" sz="1200" dirty="0" err="1"/>
              <a:t>message</a:t>
            </a:r>
            <a:r>
              <a:rPr lang="it-IT" sz="1200" dirty="0"/>
              <a:t> </a:t>
            </a:r>
            <a:r>
              <a:rPr lang="it-IT" sz="1200" dirty="0" err="1"/>
              <a:t>reminders</a:t>
            </a:r>
            <a:r>
              <a:rPr lang="it-IT" sz="1200" dirty="0"/>
              <a:t> for </a:t>
            </a:r>
            <a:r>
              <a:rPr lang="it-IT" sz="1200" dirty="0" err="1"/>
              <a:t>medication</a:t>
            </a:r>
            <a:r>
              <a:rPr lang="it-IT" sz="1200" dirty="0"/>
              <a:t> </a:t>
            </a:r>
            <a:r>
              <a:rPr lang="it-IT" sz="1200" dirty="0" err="1"/>
              <a:t>adherence</a:t>
            </a:r>
            <a:r>
              <a:rPr lang="it-IT" sz="1200" dirty="0"/>
              <a:t> in </a:t>
            </a:r>
            <a:r>
              <a:rPr lang="it-IT" sz="1200" dirty="0" err="1"/>
              <a:t>bipolar</a:t>
            </a:r>
            <a:r>
              <a:rPr lang="it-IT" sz="1200" dirty="0"/>
              <a:t> I disorder: Are </a:t>
            </a:r>
            <a:r>
              <a:rPr lang="it-IT" sz="1200" dirty="0" err="1"/>
              <a:t>they</a:t>
            </a:r>
            <a:r>
              <a:rPr lang="it-IT" sz="1200" dirty="0"/>
              <a:t> </a:t>
            </a:r>
            <a:r>
              <a:rPr lang="it-IT" sz="1200" dirty="0" err="1"/>
              <a:t>maintained</a:t>
            </a:r>
            <a:r>
              <a:rPr lang="it-IT" sz="1200" dirty="0"/>
              <a:t> after </a:t>
            </a:r>
            <a:r>
              <a:rPr lang="it-IT" sz="1200" dirty="0" err="1"/>
              <a:t>intervention</a:t>
            </a:r>
            <a:r>
              <a:rPr lang="it-IT" sz="1200" dirty="0"/>
              <a:t> </a:t>
            </a:r>
            <a:r>
              <a:rPr lang="it-IT" sz="1200" dirty="0" err="1"/>
              <a:t>cessation</a:t>
            </a:r>
            <a:r>
              <a:rPr lang="it-IT" sz="1200" dirty="0"/>
              <a:t>?, 2018. Autore/i </a:t>
            </a:r>
            <a:r>
              <a:rPr lang="it-IT" sz="1200" dirty="0" err="1"/>
              <a:t>Vikas</a:t>
            </a:r>
            <a:r>
              <a:rPr lang="it-IT" sz="1200" dirty="0"/>
              <a:t> Menon, </a:t>
            </a:r>
            <a:r>
              <a:rPr lang="it-IT" sz="1200" dirty="0" err="1"/>
              <a:t>Nivedhitha</a:t>
            </a:r>
            <a:r>
              <a:rPr lang="it-IT" sz="1200" dirty="0"/>
              <a:t> </a:t>
            </a:r>
            <a:r>
              <a:rPr lang="it-IT" sz="1200" dirty="0" err="1"/>
              <a:t>Selvakumar</a:t>
            </a:r>
            <a:r>
              <a:rPr lang="it-IT" sz="1200" dirty="0"/>
              <a:t>, </a:t>
            </a:r>
            <a:r>
              <a:rPr lang="it-IT" sz="1200" dirty="0" err="1"/>
              <a:t>Shivanand</a:t>
            </a:r>
            <a:r>
              <a:rPr lang="it-IT" sz="1200" dirty="0"/>
              <a:t> </a:t>
            </a:r>
            <a:r>
              <a:rPr lang="it-IT" sz="1200" dirty="0" err="1"/>
              <a:t>Kattimani</a:t>
            </a:r>
            <a:r>
              <a:rPr lang="it-IT" sz="1200" dirty="0"/>
              <a:t>, </a:t>
            </a:r>
            <a:r>
              <a:rPr lang="it-IT" sz="1200" dirty="0" err="1"/>
              <a:t>Chittaranjan</a:t>
            </a:r>
            <a:r>
              <a:rPr lang="it-IT" sz="1200" dirty="0"/>
              <a:t> Andrade.</a:t>
            </a:r>
          </a:p>
          <a:p>
            <a:r>
              <a:rPr lang="it-IT" sz="1100" dirty="0" err="1"/>
              <a:t>Improving</a:t>
            </a:r>
            <a:r>
              <a:rPr lang="it-IT" sz="1100" dirty="0"/>
              <a:t> </a:t>
            </a:r>
            <a:r>
              <a:rPr lang="it-IT" sz="1100" dirty="0" err="1"/>
              <a:t>medication</a:t>
            </a:r>
            <a:r>
              <a:rPr lang="it-IT" sz="1100" dirty="0"/>
              <a:t> </a:t>
            </a:r>
            <a:r>
              <a:rPr lang="it-IT" sz="1100" dirty="0" err="1"/>
              <a:t>adherence</a:t>
            </a:r>
            <a:r>
              <a:rPr lang="it-IT" sz="1100" dirty="0"/>
              <a:t> with telemedicine for </a:t>
            </a:r>
            <a:r>
              <a:rPr lang="it-IT" sz="1100" dirty="0" err="1"/>
              <a:t>adults</a:t>
            </a:r>
            <a:r>
              <a:rPr lang="it-IT" sz="1100" dirty="0"/>
              <a:t> with severe </a:t>
            </a:r>
            <a:r>
              <a:rPr lang="it-IT" sz="1100" dirty="0" err="1"/>
              <a:t>mental</a:t>
            </a:r>
            <a:r>
              <a:rPr lang="it-IT" sz="1100" dirty="0"/>
              <a:t> </a:t>
            </a:r>
            <a:r>
              <a:rPr lang="it-IT" sz="1100" dirty="0" err="1"/>
              <a:t>illness</a:t>
            </a:r>
            <a:r>
              <a:rPr lang="it-IT" sz="1100" dirty="0"/>
              <a:t>, 2019. Autori Lara N. Schulze, Ulrike </a:t>
            </a:r>
            <a:r>
              <a:rPr lang="it-IT" sz="1100" dirty="0" err="1"/>
              <a:t>Stentzel</a:t>
            </a:r>
            <a:r>
              <a:rPr lang="it-IT" sz="1100" dirty="0"/>
              <a:t>, Jessica </a:t>
            </a:r>
            <a:r>
              <a:rPr lang="it-IT" sz="1100" dirty="0" err="1"/>
              <a:t>Leipert</a:t>
            </a:r>
            <a:r>
              <a:rPr lang="it-IT" sz="1100" dirty="0"/>
              <a:t>, Josephine </a:t>
            </a:r>
            <a:r>
              <a:rPr lang="it-IT" sz="1100" dirty="0" err="1"/>
              <a:t>Schulte</a:t>
            </a:r>
            <a:r>
              <a:rPr lang="it-IT" sz="1100" dirty="0"/>
              <a:t>, Jens </a:t>
            </a:r>
            <a:r>
              <a:rPr lang="it-IT" sz="1100" dirty="0" err="1"/>
              <a:t>Langosch</a:t>
            </a:r>
            <a:r>
              <a:rPr lang="it-IT" sz="1100" dirty="0"/>
              <a:t>, M.D., Harald J. </a:t>
            </a:r>
            <a:r>
              <a:rPr lang="it-IT" sz="1100" dirty="0" err="1"/>
              <a:t>Freyberger</a:t>
            </a:r>
            <a:r>
              <a:rPr lang="it-IT" sz="1100" dirty="0"/>
              <a:t>, M.D., Wolfgang Hoffmann, M.D., Hand J. </a:t>
            </a:r>
            <a:r>
              <a:rPr lang="it-IT" sz="1100" dirty="0" err="1"/>
              <a:t>Grabe</a:t>
            </a:r>
            <a:r>
              <a:rPr lang="it-IT" sz="1100" dirty="0"/>
              <a:t>, M.D., </a:t>
            </a:r>
            <a:r>
              <a:rPr lang="it-IT" sz="1100" dirty="0" err="1"/>
              <a:t>Neeltje</a:t>
            </a:r>
            <a:r>
              <a:rPr lang="it-IT" sz="1100" dirty="0"/>
              <a:t> van </a:t>
            </a:r>
            <a:r>
              <a:rPr lang="it-IT" sz="1100" dirty="0" err="1"/>
              <a:t>den</a:t>
            </a:r>
            <a:r>
              <a:rPr lang="it-IT" sz="1100" dirty="0"/>
              <a:t> Berg, M.D.</a:t>
            </a:r>
          </a:p>
          <a:p>
            <a:r>
              <a:rPr lang="it-IT" sz="1100" dirty="0"/>
              <a:t>Depressive </a:t>
            </a:r>
            <a:r>
              <a:rPr lang="it-IT" sz="1100" dirty="0" err="1"/>
              <a:t>residual</a:t>
            </a:r>
            <a:r>
              <a:rPr lang="it-IT" sz="1100" dirty="0"/>
              <a:t> </a:t>
            </a:r>
            <a:r>
              <a:rPr lang="it-IT" sz="1100" dirty="0" err="1"/>
              <a:t>symptoms</a:t>
            </a:r>
            <a:r>
              <a:rPr lang="it-IT" sz="1100" dirty="0"/>
              <a:t> are </a:t>
            </a:r>
            <a:r>
              <a:rPr lang="it-IT" sz="1100" dirty="0" err="1"/>
              <a:t>associated</a:t>
            </a:r>
            <a:r>
              <a:rPr lang="it-IT" sz="1100" dirty="0"/>
              <a:t> with </a:t>
            </a:r>
            <a:r>
              <a:rPr lang="it-IT" sz="1100" dirty="0" err="1"/>
              <a:t>lower</a:t>
            </a:r>
            <a:r>
              <a:rPr lang="it-IT" sz="1100" dirty="0"/>
              <a:t> </a:t>
            </a:r>
            <a:r>
              <a:rPr lang="it-IT" sz="1100" dirty="0" err="1"/>
              <a:t>adherence</a:t>
            </a:r>
            <a:r>
              <a:rPr lang="it-IT" sz="1100" dirty="0"/>
              <a:t> to </a:t>
            </a:r>
            <a:r>
              <a:rPr lang="it-IT" sz="1100" dirty="0" err="1"/>
              <a:t>medication</a:t>
            </a:r>
            <a:r>
              <a:rPr lang="it-IT" sz="1100" dirty="0"/>
              <a:t> in </a:t>
            </a:r>
            <a:r>
              <a:rPr lang="it-IT" sz="1100" dirty="0" err="1"/>
              <a:t>bipolar</a:t>
            </a:r>
            <a:r>
              <a:rPr lang="it-IT" sz="1100" dirty="0"/>
              <a:t> </a:t>
            </a:r>
            <a:r>
              <a:rPr lang="it-IT" sz="1100" dirty="0" err="1"/>
              <a:t>patients</a:t>
            </a:r>
            <a:r>
              <a:rPr lang="it-IT" sz="1100" dirty="0"/>
              <a:t> </a:t>
            </a:r>
            <a:r>
              <a:rPr lang="it-IT" sz="1100" dirty="0" err="1"/>
              <a:t>without</a:t>
            </a:r>
            <a:r>
              <a:rPr lang="it-IT" sz="1100" dirty="0"/>
              <a:t> </a:t>
            </a:r>
            <a:r>
              <a:rPr lang="it-IT" sz="1100" dirty="0" err="1"/>
              <a:t>substance</a:t>
            </a:r>
            <a:r>
              <a:rPr lang="it-IT" sz="1100" dirty="0"/>
              <a:t> use disorder: </a:t>
            </a:r>
            <a:r>
              <a:rPr lang="it-IT" sz="1100" dirty="0" err="1"/>
              <a:t>results</a:t>
            </a:r>
            <a:r>
              <a:rPr lang="it-IT" sz="1100" dirty="0"/>
              <a:t> from the FACE-BD </a:t>
            </a:r>
            <a:r>
              <a:rPr lang="it-IT" sz="1100" dirty="0" err="1"/>
              <a:t>cohort</a:t>
            </a:r>
            <a:r>
              <a:rPr lang="it-IT" sz="1100" dirty="0"/>
              <a:t>, 2013. Autori Raoul </a:t>
            </a:r>
            <a:r>
              <a:rPr lang="it-IT" sz="1100" dirty="0" err="1"/>
              <a:t>Belzeaux</a:t>
            </a:r>
            <a:r>
              <a:rPr lang="it-IT" sz="1100" dirty="0"/>
              <a:t>, Nadia </a:t>
            </a:r>
            <a:r>
              <a:rPr lang="it-IT" sz="1100" dirty="0" err="1"/>
              <a:t>Correard</a:t>
            </a:r>
            <a:r>
              <a:rPr lang="it-IT" sz="1100" dirty="0"/>
              <a:t>, Laurent Boyer, Bruno </a:t>
            </a:r>
            <a:r>
              <a:rPr lang="it-IT" sz="1100" dirty="0" err="1"/>
              <a:t>Etain</a:t>
            </a:r>
            <a:r>
              <a:rPr lang="it-IT" sz="1100" dirty="0"/>
              <a:t>, </a:t>
            </a:r>
            <a:r>
              <a:rPr lang="it-IT" sz="1100" dirty="0" err="1"/>
              <a:t>Joséphine</a:t>
            </a:r>
            <a:r>
              <a:rPr lang="it-IT" sz="1100" dirty="0"/>
              <a:t> Loftus, Frank </a:t>
            </a:r>
            <a:r>
              <a:rPr lang="it-IT" sz="1100" dirty="0" err="1"/>
              <a:t>Bellivier</a:t>
            </a:r>
            <a:r>
              <a:rPr lang="it-IT" sz="1100" dirty="0"/>
              <a:t>, Thierry </a:t>
            </a:r>
            <a:r>
              <a:rPr lang="it-IT" sz="1100" dirty="0" err="1"/>
              <a:t>Bougerol</a:t>
            </a:r>
            <a:r>
              <a:rPr lang="it-IT" sz="1100" dirty="0"/>
              <a:t>, Philippe </a:t>
            </a:r>
            <a:r>
              <a:rPr lang="it-IT" sz="1100" dirty="0" err="1"/>
              <a:t>Courter</a:t>
            </a:r>
            <a:r>
              <a:rPr lang="it-IT" sz="1100" dirty="0"/>
              <a:t>, Sébastien Gard, Jean-Pierre Khan, Christine </a:t>
            </a:r>
            <a:r>
              <a:rPr lang="it-IT" sz="1100" dirty="0" err="1"/>
              <a:t>Passerieux</a:t>
            </a:r>
            <a:r>
              <a:rPr lang="it-IT" sz="1100" dirty="0"/>
              <a:t>, Marion </a:t>
            </a:r>
            <a:r>
              <a:rPr lang="it-IT" sz="1100" dirty="0" err="1"/>
              <a:t>Leboyer</a:t>
            </a:r>
            <a:r>
              <a:rPr lang="it-IT" sz="1100" dirty="0"/>
              <a:t>, Chantal Henry, Jean-Michel </a:t>
            </a:r>
            <a:r>
              <a:rPr lang="it-IT" sz="1100" dirty="0" err="1"/>
              <a:t>Azorin</a:t>
            </a:r>
            <a:r>
              <a:rPr lang="it-IT" sz="1100" dirty="0"/>
              <a:t>, </a:t>
            </a:r>
            <a:r>
              <a:rPr lang="it-IT" sz="1100" dirty="0" err="1"/>
              <a:t>Fondamental</a:t>
            </a:r>
            <a:r>
              <a:rPr lang="it-IT" sz="1100" dirty="0"/>
              <a:t> </a:t>
            </a:r>
            <a:r>
              <a:rPr lang="it-IT" sz="1100" dirty="0" err="1"/>
              <a:t>Academic</a:t>
            </a:r>
            <a:r>
              <a:rPr lang="it-IT" sz="1100" dirty="0"/>
              <a:t> Centers of Expertise for </a:t>
            </a:r>
            <a:r>
              <a:rPr lang="it-IT" sz="1100" dirty="0" err="1"/>
              <a:t>Bipolar</a:t>
            </a:r>
            <a:r>
              <a:rPr lang="it-IT" sz="1100" dirty="0"/>
              <a:t> Disorders (FACE-BD) </a:t>
            </a:r>
            <a:r>
              <a:rPr lang="it-IT" sz="1100" dirty="0" err="1"/>
              <a:t>collaborators</a:t>
            </a:r>
            <a:r>
              <a:rPr lang="it-IT" sz="1100" dirty="0"/>
              <a:t>.</a:t>
            </a:r>
          </a:p>
          <a:p>
            <a:r>
              <a:rPr lang="it-IT" sz="1100" dirty="0" err="1"/>
              <a:t>Complex</a:t>
            </a:r>
            <a:r>
              <a:rPr lang="it-IT" sz="1100" dirty="0"/>
              <a:t> </a:t>
            </a:r>
            <a:r>
              <a:rPr lang="it-IT" sz="1100" dirty="0" err="1"/>
              <a:t>polypharmacy</a:t>
            </a:r>
            <a:r>
              <a:rPr lang="it-IT" sz="1100" dirty="0"/>
              <a:t> in </a:t>
            </a:r>
            <a:r>
              <a:rPr lang="it-IT" sz="1100" dirty="0" err="1"/>
              <a:t>bipolar</a:t>
            </a:r>
            <a:r>
              <a:rPr lang="it-IT" sz="1100" dirty="0"/>
              <a:t> disorder: side </a:t>
            </a:r>
            <a:r>
              <a:rPr lang="it-IT" sz="1100" dirty="0" err="1"/>
              <a:t>effect</a:t>
            </a:r>
            <a:r>
              <a:rPr lang="it-IT" sz="1100" dirty="0"/>
              <a:t> burden, </a:t>
            </a:r>
            <a:r>
              <a:rPr lang="it-IT" sz="1100" dirty="0" err="1"/>
              <a:t>adherence</a:t>
            </a:r>
            <a:r>
              <a:rPr lang="it-IT" sz="1100" dirty="0"/>
              <a:t> and </a:t>
            </a:r>
            <a:r>
              <a:rPr lang="it-IT" sz="1100" dirty="0" err="1"/>
              <a:t>response</a:t>
            </a:r>
            <a:r>
              <a:rPr lang="it-IT" sz="1100" dirty="0"/>
              <a:t> </a:t>
            </a:r>
            <a:r>
              <a:rPr lang="it-IT" sz="1100" dirty="0" err="1"/>
              <a:t>predictors</a:t>
            </a:r>
            <a:r>
              <a:rPr lang="it-IT" sz="1100" dirty="0"/>
              <a:t>, 2019. Autori Vicki C. Fung, </a:t>
            </a:r>
            <a:r>
              <a:rPr lang="it-IT" sz="1100" dirty="0" err="1"/>
              <a:t>Lidsay</a:t>
            </a:r>
            <a:r>
              <a:rPr lang="it-IT" sz="1100" dirty="0"/>
              <a:t> N. </a:t>
            </a:r>
            <a:r>
              <a:rPr lang="it-IT" sz="1100" dirty="0" err="1"/>
              <a:t>Overhage</a:t>
            </a:r>
            <a:r>
              <a:rPr lang="it-IT" sz="1100" dirty="0"/>
              <a:t>, Louisa G. Sylvia, Noreen A. </a:t>
            </a:r>
            <a:r>
              <a:rPr lang="it-IT" sz="1100" dirty="0" err="1"/>
              <a:t>ReillyHarrington</a:t>
            </a:r>
            <a:r>
              <a:rPr lang="it-IT" sz="1100" dirty="0"/>
              <a:t>, </a:t>
            </a:r>
            <a:r>
              <a:rPr lang="it-IT" sz="1100" dirty="0" err="1"/>
              <a:t>Masoud</a:t>
            </a:r>
            <a:r>
              <a:rPr lang="it-IT" sz="1100" dirty="0"/>
              <a:t> </a:t>
            </a:r>
            <a:r>
              <a:rPr lang="it-IT" sz="1100" dirty="0" err="1"/>
              <a:t>Kamali</a:t>
            </a:r>
            <a:r>
              <a:rPr lang="it-IT" sz="1100" dirty="0"/>
              <a:t>, </a:t>
            </a:r>
            <a:r>
              <a:rPr lang="it-IT" sz="1100" dirty="0" err="1"/>
              <a:t>Keming</a:t>
            </a:r>
            <a:r>
              <a:rPr lang="it-IT" sz="1100" dirty="0"/>
              <a:t> Gao, Richard C. Shelton, Terence A. </a:t>
            </a:r>
            <a:r>
              <a:rPr lang="it-IT" sz="1100" dirty="0" err="1"/>
              <a:t>Ketter</a:t>
            </a:r>
            <a:r>
              <a:rPr lang="it-IT" sz="1100" dirty="0"/>
              <a:t>, William V. Bobo, Michael E. </a:t>
            </a:r>
            <a:r>
              <a:rPr lang="it-IT" sz="1100" dirty="0" err="1"/>
              <a:t>Thase</a:t>
            </a:r>
            <a:r>
              <a:rPr lang="it-IT" sz="1100" dirty="0"/>
              <a:t>, Joseph R. Calabrese, Mauricio </a:t>
            </a:r>
            <a:r>
              <a:rPr lang="it-IT" sz="1100" dirty="0" err="1"/>
              <a:t>Tohen</a:t>
            </a:r>
            <a:r>
              <a:rPr lang="it-IT" sz="1100" dirty="0"/>
              <a:t>, </a:t>
            </a:r>
            <a:r>
              <a:rPr lang="it-IT" sz="1100" dirty="0" err="1"/>
              <a:t>Thilo</a:t>
            </a:r>
            <a:r>
              <a:rPr lang="it-IT" sz="1100" dirty="0"/>
              <a:t> </a:t>
            </a:r>
            <a:r>
              <a:rPr lang="it-IT" sz="1100" dirty="0" err="1"/>
              <a:t>Deckersbach</a:t>
            </a:r>
            <a:r>
              <a:rPr lang="it-IT" sz="1100" dirty="0"/>
              <a:t>, Andrew A. </a:t>
            </a:r>
            <a:r>
              <a:rPr lang="it-IT" sz="1100" dirty="0" err="1"/>
              <a:t>Nierenberg</a:t>
            </a:r>
            <a:r>
              <a:rPr lang="it-IT" sz="1100" dirty="0"/>
              <a:t>.</a:t>
            </a:r>
          </a:p>
          <a:p>
            <a:r>
              <a:rPr lang="it-IT" sz="1100" dirty="0" err="1"/>
              <a:t>Promoting</a:t>
            </a:r>
            <a:r>
              <a:rPr lang="it-IT" sz="1100" dirty="0"/>
              <a:t> </a:t>
            </a:r>
            <a:r>
              <a:rPr lang="it-IT" sz="1100" dirty="0" err="1"/>
              <a:t>medication</a:t>
            </a:r>
            <a:r>
              <a:rPr lang="it-IT" sz="1100" dirty="0"/>
              <a:t> </a:t>
            </a:r>
            <a:r>
              <a:rPr lang="it-IT" sz="1100" dirty="0" err="1"/>
              <a:t>adherence</a:t>
            </a:r>
            <a:r>
              <a:rPr lang="it-IT" sz="1100" dirty="0"/>
              <a:t> </a:t>
            </a:r>
            <a:r>
              <a:rPr lang="it-IT" sz="1100" dirty="0" err="1"/>
              <a:t>among</a:t>
            </a:r>
            <a:r>
              <a:rPr lang="it-IT" sz="1100" dirty="0"/>
              <a:t> </a:t>
            </a:r>
            <a:r>
              <a:rPr lang="it-IT" sz="1100" dirty="0" err="1"/>
              <a:t>patients</a:t>
            </a:r>
            <a:r>
              <a:rPr lang="it-IT" sz="1100" dirty="0"/>
              <a:t> with </a:t>
            </a:r>
            <a:r>
              <a:rPr lang="it-IT" sz="1100" dirty="0" err="1"/>
              <a:t>bipolar</a:t>
            </a:r>
            <a:r>
              <a:rPr lang="it-IT" sz="1100" dirty="0"/>
              <a:t> disorder: a </a:t>
            </a:r>
            <a:r>
              <a:rPr lang="it-IT" sz="1100" dirty="0" err="1"/>
              <a:t>multicenter</a:t>
            </a:r>
            <a:r>
              <a:rPr lang="it-IT" sz="1100" dirty="0"/>
              <a:t> </a:t>
            </a:r>
            <a:r>
              <a:rPr lang="it-IT" sz="1100" dirty="0" err="1"/>
              <a:t>randomized</a:t>
            </a:r>
            <a:r>
              <a:rPr lang="it-IT" sz="1100" dirty="0"/>
              <a:t> </a:t>
            </a:r>
            <a:r>
              <a:rPr lang="it-IT" sz="1100" dirty="0" err="1"/>
              <a:t>controlled</a:t>
            </a:r>
            <a:r>
              <a:rPr lang="it-IT" sz="1100" dirty="0"/>
              <a:t> trial of a </a:t>
            </a:r>
            <a:r>
              <a:rPr lang="it-IT" sz="1100" dirty="0" err="1"/>
              <a:t>multifaceted</a:t>
            </a:r>
            <a:r>
              <a:rPr lang="it-IT" sz="1100" dirty="0"/>
              <a:t> </a:t>
            </a:r>
            <a:r>
              <a:rPr lang="it-IT" sz="1100" dirty="0" err="1"/>
              <a:t>intervention</a:t>
            </a:r>
            <a:r>
              <a:rPr lang="it-IT" sz="1100" dirty="0"/>
              <a:t>, 2017. Autore/i A.H. </a:t>
            </a:r>
            <a:r>
              <a:rPr lang="it-IT" sz="1100" dirty="0" err="1"/>
              <a:t>Pakpour</a:t>
            </a:r>
            <a:r>
              <a:rPr lang="it-IT" sz="1100" dirty="0"/>
              <a:t>, A. </a:t>
            </a:r>
            <a:r>
              <a:rPr lang="it-IT" sz="1100" dirty="0" err="1"/>
              <a:t>Modabbernia</a:t>
            </a:r>
            <a:r>
              <a:rPr lang="it-IT" sz="1100" dirty="0"/>
              <a:t>, C.Y. </a:t>
            </a:r>
            <a:r>
              <a:rPr lang="it-IT" sz="1100" dirty="0" err="1"/>
              <a:t>Lin</a:t>
            </a:r>
            <a:r>
              <a:rPr lang="it-IT" sz="1100" dirty="0"/>
              <a:t>, M. </a:t>
            </a:r>
            <a:r>
              <a:rPr lang="it-IT" sz="1100" dirty="0" err="1"/>
              <a:t>Saffari</a:t>
            </a:r>
            <a:r>
              <a:rPr lang="it-IT" sz="1100" dirty="0"/>
              <a:t>, M. </a:t>
            </a:r>
            <a:r>
              <a:rPr lang="it-IT" sz="1100" dirty="0" err="1"/>
              <a:t>Ahmadzad</a:t>
            </a:r>
            <a:r>
              <a:rPr lang="it-IT" sz="1100" dirty="0"/>
              <a:t> Asl, T.L. WEBB.</a:t>
            </a:r>
          </a:p>
          <a:p>
            <a:r>
              <a:rPr lang="en-US" sz="1100" dirty="0"/>
              <a:t>The effect of nurse-led motivational interviewing on medication adherence in patients with bipolar disorder, 2015. </a:t>
            </a:r>
            <a:r>
              <a:rPr lang="en-US" sz="1100" dirty="0" err="1"/>
              <a:t>Autore</a:t>
            </a:r>
            <a:r>
              <a:rPr lang="en-US" sz="1100" dirty="0"/>
              <a:t>/</a:t>
            </a:r>
            <a:r>
              <a:rPr lang="en-US" sz="1100" dirty="0" err="1"/>
              <a:t>i</a:t>
            </a:r>
            <a:r>
              <a:rPr lang="en-US" sz="1100" dirty="0"/>
              <a:t> Kristin McKenzie, Yu-Ping Chang</a:t>
            </a:r>
            <a:endParaRPr lang="it-IT" sz="1500" dirty="0"/>
          </a:p>
          <a:p>
            <a:endParaRPr lang="it-IT" dirty="0"/>
          </a:p>
        </p:txBody>
      </p:sp>
    </p:spTree>
    <p:extLst>
      <p:ext uri="{BB962C8B-B14F-4D97-AF65-F5344CB8AC3E}">
        <p14:creationId xmlns:p14="http://schemas.microsoft.com/office/powerpoint/2010/main" val="348776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6DB185-A529-C92C-914F-66CD3188EBCF}"/>
              </a:ext>
            </a:extLst>
          </p:cNvPr>
          <p:cNvSpPr>
            <a:spLocks noGrp="1"/>
          </p:cNvSpPr>
          <p:nvPr>
            <p:ph type="title"/>
          </p:nvPr>
        </p:nvSpPr>
        <p:spPr/>
        <p:txBody>
          <a:bodyPr/>
          <a:lstStyle/>
          <a:p>
            <a:r>
              <a:rPr lang="it-IT" dirty="0"/>
              <a:t>				</a:t>
            </a:r>
            <a:r>
              <a:rPr lang="it-IT" sz="4000" dirty="0"/>
              <a:t>CAPACITA’ DI ASCOLTO</a:t>
            </a:r>
          </a:p>
        </p:txBody>
      </p:sp>
      <p:sp>
        <p:nvSpPr>
          <p:cNvPr id="3" name="Segnaposto contenuto 2">
            <a:extLst>
              <a:ext uri="{FF2B5EF4-FFF2-40B4-BE49-F238E27FC236}">
                <a16:creationId xmlns:a16="http://schemas.microsoft.com/office/drawing/2014/main" id="{9DCB1740-6640-FAD9-B824-DD2A1431E139}"/>
              </a:ext>
            </a:extLst>
          </p:cNvPr>
          <p:cNvSpPr>
            <a:spLocks noGrp="1"/>
          </p:cNvSpPr>
          <p:nvPr>
            <p:ph idx="1"/>
          </p:nvPr>
        </p:nvSpPr>
        <p:spPr/>
        <p:txBody>
          <a:bodyPr/>
          <a:lstStyle/>
          <a:p>
            <a:pPr marL="0" indent="0">
              <a:buNone/>
            </a:pPr>
            <a:r>
              <a:rPr lang="it-IT" dirty="0"/>
              <a:t>								Konrad Lorenz: </a:t>
            </a:r>
          </a:p>
          <a:p>
            <a:pPr marL="0" indent="0">
              <a:buNone/>
            </a:pPr>
            <a:endParaRPr lang="it-IT" dirty="0"/>
          </a:p>
          <a:p>
            <a:pPr marL="0" indent="0">
              <a:buNone/>
            </a:pPr>
            <a:r>
              <a:rPr lang="it-IT" dirty="0"/>
              <a:t>				DIRE… non significa essere ascoltati </a:t>
            </a:r>
          </a:p>
          <a:p>
            <a:pPr marL="0" indent="0">
              <a:buNone/>
            </a:pPr>
            <a:r>
              <a:rPr lang="it-IT" dirty="0"/>
              <a:t>				ASCOLTARE… non significa capire </a:t>
            </a:r>
          </a:p>
          <a:p>
            <a:pPr marL="0" indent="0">
              <a:buNone/>
            </a:pPr>
            <a:r>
              <a:rPr lang="it-IT" dirty="0"/>
              <a:t>				CAPIRE… non significa essere d’accordo </a:t>
            </a:r>
          </a:p>
          <a:p>
            <a:pPr marL="0" indent="0">
              <a:buNone/>
            </a:pPr>
            <a:r>
              <a:rPr lang="it-IT" dirty="0"/>
              <a:t>				ESSERE D’ACCORDO… non significa fare</a:t>
            </a:r>
          </a:p>
        </p:txBody>
      </p:sp>
      <p:pic>
        <p:nvPicPr>
          <p:cNvPr id="5" name="Immagine 4">
            <a:extLst>
              <a:ext uri="{FF2B5EF4-FFF2-40B4-BE49-F238E27FC236}">
                <a16:creationId xmlns:a16="http://schemas.microsoft.com/office/drawing/2014/main" id="{C8F8464F-B66B-587A-B9AA-5F677AFB1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963" y="2047875"/>
            <a:ext cx="2592000" cy="4320000"/>
          </a:xfrm>
          <a:prstGeom prst="rect">
            <a:avLst/>
          </a:prstGeom>
        </p:spPr>
      </p:pic>
    </p:spTree>
    <p:extLst>
      <p:ext uri="{BB962C8B-B14F-4D97-AF65-F5344CB8AC3E}">
        <p14:creationId xmlns:p14="http://schemas.microsoft.com/office/powerpoint/2010/main" val="255168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DB77B-C8DD-6B06-7A5C-A446F7FD5BFF}"/>
              </a:ext>
            </a:extLst>
          </p:cNvPr>
          <p:cNvSpPr>
            <a:spLocks noGrp="1"/>
          </p:cNvSpPr>
          <p:nvPr>
            <p:ph type="title"/>
          </p:nvPr>
        </p:nvSpPr>
        <p:spPr/>
        <p:txBody>
          <a:bodyPr/>
          <a:lstStyle/>
          <a:p>
            <a:r>
              <a:rPr lang="it-IT" dirty="0"/>
              <a:t>						</a:t>
            </a:r>
            <a:r>
              <a:rPr lang="it-IT" sz="4000" dirty="0"/>
              <a:t>EMPOWERMENT</a:t>
            </a:r>
          </a:p>
        </p:txBody>
      </p:sp>
      <p:sp>
        <p:nvSpPr>
          <p:cNvPr id="3" name="Segnaposto contenuto 2">
            <a:extLst>
              <a:ext uri="{FF2B5EF4-FFF2-40B4-BE49-F238E27FC236}">
                <a16:creationId xmlns:a16="http://schemas.microsoft.com/office/drawing/2014/main" id="{EF1FA1F7-CD2F-E991-5432-1F3053E781AE}"/>
              </a:ext>
            </a:extLst>
          </p:cNvPr>
          <p:cNvSpPr>
            <a:spLocks noGrp="1"/>
          </p:cNvSpPr>
          <p:nvPr>
            <p:ph idx="1"/>
          </p:nvPr>
        </p:nvSpPr>
        <p:spPr/>
        <p:txBody>
          <a:bodyPr>
            <a:normAutofit/>
          </a:bodyPr>
          <a:lstStyle/>
          <a:p>
            <a:r>
              <a:rPr lang="it-IT" dirty="0"/>
              <a:t>Le azioni promosse devono andare al di là della semplice informazione/educazione/promozione: le abitudini di vita devono essere scelte consapevolmente (empowerment) </a:t>
            </a:r>
          </a:p>
          <a:p>
            <a:r>
              <a:rPr lang="it-IT" dirty="0"/>
              <a:t>Pertanto occorre motivare le persone sia nella scelta iniziale al cambiamento e sia nelle fasi successive di mantenimento </a:t>
            </a:r>
          </a:p>
          <a:p>
            <a:pPr marL="0" indent="0">
              <a:buNone/>
            </a:pPr>
            <a:r>
              <a:rPr lang="it-IT" dirty="0"/>
              <a:t>				</a:t>
            </a:r>
          </a:p>
          <a:p>
            <a:pPr marL="0" indent="0">
              <a:buNone/>
            </a:pPr>
            <a:r>
              <a:rPr lang="it-IT" dirty="0"/>
              <a:t>				Blaise Pascal</a:t>
            </a:r>
          </a:p>
          <a:p>
            <a:pPr marL="0" indent="0">
              <a:buNone/>
            </a:pPr>
            <a:r>
              <a:rPr lang="it-IT" dirty="0"/>
              <a:t>“Le persone si lasciano convincere più facilmente dalle ragioni che esse stesse hanno scoperto piuttosto che da quelle scaturite dalla mente degli altri” </a:t>
            </a:r>
          </a:p>
        </p:txBody>
      </p:sp>
      <p:pic>
        <p:nvPicPr>
          <p:cNvPr id="5" name="Immagine 4">
            <a:extLst>
              <a:ext uri="{FF2B5EF4-FFF2-40B4-BE49-F238E27FC236}">
                <a16:creationId xmlns:a16="http://schemas.microsoft.com/office/drawing/2014/main" id="{3F67F0B3-E4B3-170F-86E2-1A96DF837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0" y="1922976"/>
            <a:ext cx="2540000" cy="3810000"/>
          </a:xfrm>
          <a:prstGeom prst="rect">
            <a:avLst/>
          </a:prstGeom>
        </p:spPr>
      </p:pic>
    </p:spTree>
    <p:extLst>
      <p:ext uri="{BB962C8B-B14F-4D97-AF65-F5344CB8AC3E}">
        <p14:creationId xmlns:p14="http://schemas.microsoft.com/office/powerpoint/2010/main" val="218226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94141F-D4DC-5DC1-DAD1-AD3A7003BFB9}"/>
              </a:ext>
            </a:extLst>
          </p:cNvPr>
          <p:cNvSpPr>
            <a:spLocks noGrp="1"/>
          </p:cNvSpPr>
          <p:nvPr>
            <p:ph type="title"/>
          </p:nvPr>
        </p:nvSpPr>
        <p:spPr>
          <a:xfrm>
            <a:off x="929640" y="281998"/>
            <a:ext cx="10515600" cy="1325563"/>
          </a:xfrm>
        </p:spPr>
        <p:txBody>
          <a:bodyPr>
            <a:normAutofit fontScale="90000"/>
          </a:bodyPr>
          <a:lstStyle/>
          <a:p>
            <a:r>
              <a:rPr lang="it-IT" sz="2700" dirty="0"/>
              <a:t>PATOLOGIE CARDIOVASCOLARI, METABOLICHE, RESPIRATORIE, PSICHIATRICHE :</a:t>
            </a:r>
            <a:br>
              <a:rPr lang="it-IT" sz="2700" dirty="0"/>
            </a:br>
            <a:r>
              <a:rPr lang="it-IT" sz="2700" dirty="0"/>
              <a:t>COME MIGLIORARE L’ADERENZA E LA PERSISTENZA TERAPEUTICA NEL PAZIENTE CRONICO COMORBIDO</a:t>
            </a:r>
            <a:endParaRPr lang="it-IT" dirty="0"/>
          </a:p>
        </p:txBody>
      </p:sp>
      <p:sp>
        <p:nvSpPr>
          <p:cNvPr id="3" name="Segnaposto contenuto 2">
            <a:extLst>
              <a:ext uri="{FF2B5EF4-FFF2-40B4-BE49-F238E27FC236}">
                <a16:creationId xmlns:a16="http://schemas.microsoft.com/office/drawing/2014/main" id="{D040BAF0-F8AC-AE9B-A231-CED5D48E14CD}"/>
              </a:ext>
            </a:extLst>
          </p:cNvPr>
          <p:cNvSpPr>
            <a:spLocks noGrp="1"/>
          </p:cNvSpPr>
          <p:nvPr>
            <p:ph idx="1"/>
          </p:nvPr>
        </p:nvSpPr>
        <p:spPr/>
        <p:txBody>
          <a:bodyPr>
            <a:normAutofit fontScale="92500" lnSpcReduction="10000"/>
          </a:bodyPr>
          <a:lstStyle/>
          <a:p>
            <a:r>
              <a:rPr lang="it-IT" sz="1800" dirty="0"/>
              <a:t>Meeting dell’WHO tenutosi a giugno del 2013 si è convenuto che: </a:t>
            </a:r>
          </a:p>
          <a:p>
            <a:pPr marL="0" indent="0">
              <a:buNone/>
            </a:pPr>
            <a:endParaRPr lang="it-IT" sz="1800" dirty="0"/>
          </a:p>
          <a:p>
            <a:pPr marL="0" indent="0">
              <a:buNone/>
            </a:pPr>
            <a:r>
              <a:rPr lang="it-IT" sz="1800" dirty="0"/>
              <a:t>“l’adesione a qualsiasi regime di trattamento richiede l’intervento del medico, di seguirne le prescrizioni, di assumere i farmaci in maniera corretta, di vaccinarsi, di recarsi regolarmente alle visite di controllo e modificare le proprie abitudini di vita per quel che riguarda l’igiene personale, la gestione autonoma di malattie come l’asma e il diabete, il fumo, la contraccezione, i comportamenti sessuali a rischio, la dieta scorretta e la scarsa attività fisica, esempi questi di comportamenti che possono qualificarsi più o meno terapeutici. Ed ancora la relazione tra pazienti e operatori sanitari, siano essi il medico, l’infermiere o altre figure professionali, deve configurarsi come una partnership che si avvale in maniera fattiva delle capacità di ognuno”. “Le relazioni terapeutiche efficaci sono caratterizzate da un’atmosfera nella quale si esplora insieme ogni possibile modalità di intervento, si negozia il regime terapeutico, si discute dell’adesione ai trattamenti e si programmano le visite di controllo” </a:t>
            </a:r>
          </a:p>
          <a:p>
            <a:pPr marL="0" indent="0">
              <a:buNone/>
            </a:pPr>
            <a:endParaRPr lang="it-IT" sz="1800" dirty="0"/>
          </a:p>
          <a:p>
            <a:pPr marL="0" indent="0">
              <a:buNone/>
            </a:pPr>
            <a:endParaRPr lang="it-IT" sz="1800" dirty="0"/>
          </a:p>
          <a:p>
            <a:pPr marL="0" indent="0">
              <a:buNone/>
            </a:pPr>
            <a:endParaRPr lang="it-IT" sz="1800" dirty="0"/>
          </a:p>
        </p:txBody>
      </p:sp>
      <p:pic>
        <p:nvPicPr>
          <p:cNvPr id="5" name="Immagine 4">
            <a:extLst>
              <a:ext uri="{FF2B5EF4-FFF2-40B4-BE49-F238E27FC236}">
                <a16:creationId xmlns:a16="http://schemas.microsoft.com/office/drawing/2014/main" id="{E6AFCFA2-A2A5-0B14-3677-4FD26029B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376" y="1449000"/>
            <a:ext cx="3911113" cy="1980000"/>
          </a:xfrm>
          <a:prstGeom prst="rect">
            <a:avLst/>
          </a:prstGeom>
        </p:spPr>
      </p:pic>
    </p:spTree>
    <p:extLst>
      <p:ext uri="{BB962C8B-B14F-4D97-AF65-F5344CB8AC3E}">
        <p14:creationId xmlns:p14="http://schemas.microsoft.com/office/powerpoint/2010/main" val="345057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6A6D4E-8A21-871A-0188-BE441C838464}"/>
              </a:ext>
            </a:extLst>
          </p:cNvPr>
          <p:cNvSpPr>
            <a:spLocks noGrp="1"/>
          </p:cNvSpPr>
          <p:nvPr>
            <p:ph type="title"/>
          </p:nvPr>
        </p:nvSpPr>
        <p:spPr>
          <a:xfrm>
            <a:off x="1051406" y="601287"/>
            <a:ext cx="8596668" cy="1320800"/>
          </a:xfrm>
        </p:spPr>
        <p:txBody>
          <a:bodyPr/>
          <a:lstStyle/>
          <a:p>
            <a:r>
              <a:rPr lang="it-IT" dirty="0"/>
              <a:t>COMPLIANCE, ADERENZA, CONCORDANZA</a:t>
            </a:r>
          </a:p>
        </p:txBody>
      </p:sp>
      <p:sp>
        <p:nvSpPr>
          <p:cNvPr id="3" name="Segnaposto contenuto 2">
            <a:extLst>
              <a:ext uri="{FF2B5EF4-FFF2-40B4-BE49-F238E27FC236}">
                <a16:creationId xmlns:a16="http://schemas.microsoft.com/office/drawing/2014/main" id="{4504C461-18B4-BF34-92DE-003A930277CD}"/>
              </a:ext>
            </a:extLst>
          </p:cNvPr>
          <p:cNvSpPr>
            <a:spLocks noGrp="1"/>
          </p:cNvSpPr>
          <p:nvPr>
            <p:ph idx="1"/>
          </p:nvPr>
        </p:nvSpPr>
        <p:spPr/>
        <p:txBody>
          <a:bodyPr>
            <a:normAutofit fontScale="85000" lnSpcReduction="20000"/>
          </a:bodyPr>
          <a:lstStyle/>
          <a:p>
            <a:r>
              <a:rPr lang="it-IT" dirty="0"/>
              <a:t> Il termine COMPLIANCE, preferito fino alla fine degli anni ’90, implica un’asimmetria decisionale tra il medico, che pone indicazione al trattamento, ed il paziente, che deve attenersi alle prescrizioni. </a:t>
            </a:r>
          </a:p>
          <a:p>
            <a:r>
              <a:rPr lang="it-IT" dirty="0"/>
              <a:t> Il termine ADERENZA è invece ritenuto più corretto e privo di connotazioni paternalistiche, in quanto sottolinea il ruolo attivo del paziente e la sua partecipazione al trattamento. </a:t>
            </a:r>
          </a:p>
          <a:p>
            <a:r>
              <a:rPr lang="it-IT" dirty="0"/>
              <a:t>Il termine, ancora poco usato, CONCORDANZA, basato sul concetto che l’alleanza terapeutica tra medico e paziente è un processo di negoziazione, che nasce nel rispetto delle esigenze di entrambi.</a:t>
            </a:r>
          </a:p>
          <a:p>
            <a:pPr marL="0" indent="0">
              <a:buNone/>
            </a:pPr>
            <a:endParaRPr lang="it-IT" dirty="0"/>
          </a:p>
          <a:p>
            <a:r>
              <a:rPr lang="it-IT" dirty="0"/>
              <a:t>Il paziente è considerato aderente al trattamento quando assume o compie più dell’80% del farmaco prescritto e/o delle azioni consigliate (Colivicchi-Abrignani,2008)</a:t>
            </a:r>
          </a:p>
          <a:p>
            <a:endParaRPr lang="it-IT" dirty="0"/>
          </a:p>
          <a:p>
            <a:endParaRPr lang="it-IT" dirty="0"/>
          </a:p>
          <a:p>
            <a:pPr marL="0" indent="0">
              <a:buNone/>
            </a:pPr>
            <a:r>
              <a:rPr lang="en-US" sz="1600" dirty="0"/>
              <a:t>Patel MX, David AS: Medication adherence: predictive factors and enhancement strategies. Psychiatry 2004; 10:41-45</a:t>
            </a:r>
            <a:endParaRPr lang="it-IT" sz="1600" dirty="0"/>
          </a:p>
          <a:p>
            <a:endParaRPr lang="it-IT" dirty="0"/>
          </a:p>
        </p:txBody>
      </p:sp>
      <p:pic>
        <p:nvPicPr>
          <p:cNvPr id="5" name="Immagine 4">
            <a:extLst>
              <a:ext uri="{FF2B5EF4-FFF2-40B4-BE49-F238E27FC236}">
                <a16:creationId xmlns:a16="http://schemas.microsoft.com/office/drawing/2014/main" id="{97B3BD7A-88C6-07AC-F672-34480CA4A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000" y="1771222"/>
            <a:ext cx="2520000" cy="2802436"/>
          </a:xfrm>
          <a:prstGeom prst="rect">
            <a:avLst/>
          </a:prstGeom>
        </p:spPr>
      </p:pic>
    </p:spTree>
    <p:extLst>
      <p:ext uri="{BB962C8B-B14F-4D97-AF65-F5344CB8AC3E}">
        <p14:creationId xmlns:p14="http://schemas.microsoft.com/office/powerpoint/2010/main" val="27778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6366EF-A662-FB59-D5AF-1A5669EBFF30}"/>
              </a:ext>
            </a:extLst>
          </p:cNvPr>
          <p:cNvSpPr>
            <a:spLocks noGrp="1"/>
          </p:cNvSpPr>
          <p:nvPr>
            <p:ph type="title"/>
          </p:nvPr>
        </p:nvSpPr>
        <p:spPr/>
        <p:txBody>
          <a:bodyPr>
            <a:noAutofit/>
          </a:bodyPr>
          <a:lstStyle/>
          <a:p>
            <a:r>
              <a:rPr lang="it-IT" sz="4000" dirty="0"/>
              <a:t>ADERENZA: UN COMPORTAMENTO 							INDIVIDUALE</a:t>
            </a:r>
            <a:br>
              <a:rPr lang="it-IT" sz="4000" dirty="0"/>
            </a:br>
            <a:br>
              <a:rPr lang="it-IT" sz="4000" dirty="0"/>
            </a:br>
            <a:br>
              <a:rPr lang="it-IT" sz="4000" dirty="0"/>
            </a:br>
            <a:endParaRPr lang="it-IT" sz="4000" dirty="0"/>
          </a:p>
        </p:txBody>
      </p:sp>
      <p:sp>
        <p:nvSpPr>
          <p:cNvPr id="3" name="Segnaposto contenuto 2">
            <a:extLst>
              <a:ext uri="{FF2B5EF4-FFF2-40B4-BE49-F238E27FC236}">
                <a16:creationId xmlns:a16="http://schemas.microsoft.com/office/drawing/2014/main" id="{77428A1D-F349-6B6A-1470-1B2D2FB946A5}"/>
              </a:ext>
            </a:extLst>
          </p:cNvPr>
          <p:cNvSpPr>
            <a:spLocks noGrp="1"/>
          </p:cNvSpPr>
          <p:nvPr>
            <p:ph idx="1"/>
          </p:nvPr>
        </p:nvSpPr>
        <p:spPr/>
        <p:txBody>
          <a:bodyPr>
            <a:normAutofit fontScale="92500" lnSpcReduction="10000"/>
          </a:bodyPr>
          <a:lstStyle/>
          <a:p>
            <a:r>
              <a:rPr lang="it-IT" dirty="0"/>
              <a:t>L’aderenza alle prescrizioni farmacologiche rappresenta un comportamento individuale che comprende due aspetti importanti:</a:t>
            </a:r>
          </a:p>
          <a:p>
            <a:pPr marL="0" indent="0">
              <a:buNone/>
            </a:pPr>
            <a:r>
              <a:rPr lang="it-IT" dirty="0"/>
              <a:t>  1- Assunzione dei farmaci nelle dosi e nei tempi indicati dal medico   prescrittore (posologia corretta); </a:t>
            </a:r>
          </a:p>
          <a:p>
            <a:pPr marL="0" indent="0">
              <a:buNone/>
            </a:pPr>
            <a:r>
              <a:rPr lang="it-IT" dirty="0"/>
              <a:t>  2- Persistenza terapeutica, ossia prosecuzione della cura per il periodo di   tempo consigliato dal medico.  </a:t>
            </a:r>
          </a:p>
          <a:p>
            <a:endParaRPr lang="it-IT" dirty="0"/>
          </a:p>
          <a:p>
            <a:r>
              <a:rPr lang="it-IT" dirty="0"/>
              <a:t>I due aspetti possono essere disgiunti. Il paziente può essere persistente (prosegue la cura nel tempo), ma non-aderente (assume meno farmaco del dovuto). </a:t>
            </a:r>
          </a:p>
          <a:p>
            <a:endParaRPr lang="it-IT" dirty="0"/>
          </a:p>
          <a:p>
            <a:r>
              <a:rPr lang="it-IT" sz="1900" dirty="0" err="1"/>
              <a:t>SabateE</a:t>
            </a:r>
            <a:r>
              <a:rPr lang="it-IT" sz="1900" dirty="0"/>
              <a:t>, ed, </a:t>
            </a:r>
            <a:r>
              <a:rPr lang="it-IT" sz="1900" dirty="0" err="1"/>
              <a:t>Adherence</a:t>
            </a:r>
            <a:r>
              <a:rPr lang="it-IT" sz="1900" dirty="0"/>
              <a:t> to long </a:t>
            </a:r>
            <a:r>
              <a:rPr lang="it-IT" sz="1900" dirty="0" err="1"/>
              <a:t>term</a:t>
            </a:r>
            <a:r>
              <a:rPr lang="it-IT" sz="1900" dirty="0"/>
              <a:t> therapies: </a:t>
            </a:r>
            <a:r>
              <a:rPr lang="it-IT" sz="1900" dirty="0" err="1"/>
              <a:t>evidence</a:t>
            </a:r>
            <a:r>
              <a:rPr lang="it-IT" sz="1900" dirty="0"/>
              <a:t> </a:t>
            </a:r>
            <a:r>
              <a:rPr lang="it-IT" sz="1900" dirty="0" err="1"/>
              <a:t>foraction</a:t>
            </a:r>
            <a:r>
              <a:rPr lang="it-IT" sz="1900" dirty="0"/>
              <a:t>. Geneva, WHO, 2003</a:t>
            </a:r>
          </a:p>
        </p:txBody>
      </p:sp>
      <p:pic>
        <p:nvPicPr>
          <p:cNvPr id="5" name="Immagine 4">
            <a:extLst>
              <a:ext uri="{FF2B5EF4-FFF2-40B4-BE49-F238E27FC236}">
                <a16:creationId xmlns:a16="http://schemas.microsoft.com/office/drawing/2014/main" id="{E2F65236-5370-ABCA-D84B-F62D35BF7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00" y="43212"/>
            <a:ext cx="3960000" cy="3774375"/>
          </a:xfrm>
          <a:prstGeom prst="rect">
            <a:avLst/>
          </a:prstGeom>
        </p:spPr>
      </p:pic>
    </p:spTree>
    <p:extLst>
      <p:ext uri="{BB962C8B-B14F-4D97-AF65-F5344CB8AC3E}">
        <p14:creationId xmlns:p14="http://schemas.microsoft.com/office/powerpoint/2010/main" val="379765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AD9B18-AA0C-7E87-1C2B-B0DEFA781E63}"/>
              </a:ext>
            </a:extLst>
          </p:cNvPr>
          <p:cNvSpPr>
            <a:spLocks noGrp="1"/>
          </p:cNvSpPr>
          <p:nvPr>
            <p:ph type="title"/>
          </p:nvPr>
        </p:nvSpPr>
        <p:spPr/>
        <p:txBody>
          <a:bodyPr>
            <a:normAutofit/>
          </a:bodyPr>
          <a:lstStyle/>
          <a:p>
            <a:r>
              <a:rPr lang="it-IT" sz="3200" dirty="0"/>
              <a:t>GLI OSTACOLI PER UNA BUONA ADERENZA TERAPEUTICA</a:t>
            </a:r>
          </a:p>
        </p:txBody>
      </p:sp>
      <p:graphicFrame>
        <p:nvGraphicFramePr>
          <p:cNvPr id="4" name="Segnaposto contenuto 3">
            <a:extLst>
              <a:ext uri="{FF2B5EF4-FFF2-40B4-BE49-F238E27FC236}">
                <a16:creationId xmlns:a16="http://schemas.microsoft.com/office/drawing/2014/main" id="{2DEBAC30-0529-2156-A551-3D047C9A8E7E}"/>
              </a:ext>
            </a:extLst>
          </p:cNvPr>
          <p:cNvGraphicFramePr>
            <a:graphicFrameLocks noGrp="1"/>
          </p:cNvGraphicFramePr>
          <p:nvPr>
            <p:ph idx="1"/>
            <p:extLst>
              <p:ext uri="{D42A27DB-BD31-4B8C-83A1-F6EECF244321}">
                <p14:modId xmlns:p14="http://schemas.microsoft.com/office/powerpoint/2010/main" val="2358193012"/>
              </p:ext>
            </p:extLst>
          </p:nvPr>
        </p:nvGraphicFramePr>
        <p:xfrm>
          <a:off x="677863" y="2160588"/>
          <a:ext cx="8596311" cy="375412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1684536154"/>
                    </a:ext>
                  </a:extLst>
                </a:gridCol>
                <a:gridCol w="2865437">
                  <a:extLst>
                    <a:ext uri="{9D8B030D-6E8A-4147-A177-3AD203B41FA5}">
                      <a16:colId xmlns:a16="http://schemas.microsoft.com/office/drawing/2014/main" val="2163590475"/>
                    </a:ext>
                  </a:extLst>
                </a:gridCol>
                <a:gridCol w="2865437">
                  <a:extLst>
                    <a:ext uri="{9D8B030D-6E8A-4147-A177-3AD203B41FA5}">
                      <a16:colId xmlns:a16="http://schemas.microsoft.com/office/drawing/2014/main" val="1761462201"/>
                    </a:ext>
                  </a:extLst>
                </a:gridCol>
              </a:tblGrid>
              <a:tr h="370840">
                <a:tc>
                  <a:txBody>
                    <a:bodyPr/>
                    <a:lstStyle/>
                    <a:p>
                      <a:r>
                        <a:rPr lang="it-IT" dirty="0"/>
                        <a:t>SISTEMA SANITARIO</a:t>
                      </a:r>
                    </a:p>
                  </a:txBody>
                  <a:tcPr marL="74751" marR="74751"/>
                </a:tc>
                <a:tc>
                  <a:txBody>
                    <a:bodyPr/>
                    <a:lstStyle/>
                    <a:p>
                      <a:r>
                        <a:rPr lang="it-IT" dirty="0"/>
                        <a:t>MEDICI</a:t>
                      </a:r>
                    </a:p>
                  </a:txBody>
                  <a:tcPr marL="74751" marR="74751"/>
                </a:tc>
                <a:tc>
                  <a:txBody>
                    <a:bodyPr/>
                    <a:lstStyle/>
                    <a:p>
                      <a:r>
                        <a:rPr lang="it-IT" dirty="0"/>
                        <a:t>PAZIENTI</a:t>
                      </a:r>
                    </a:p>
                  </a:txBody>
                  <a:tcPr marL="74751" marR="74751"/>
                </a:tc>
                <a:extLst>
                  <a:ext uri="{0D108BD9-81ED-4DB2-BD59-A6C34878D82A}">
                    <a16:rowId xmlns:a16="http://schemas.microsoft.com/office/drawing/2014/main" val="597412647"/>
                  </a:ext>
                </a:extLst>
              </a:tr>
              <a:tr h="370840">
                <a:tc>
                  <a:txBody>
                    <a:bodyPr/>
                    <a:lstStyle/>
                    <a:p>
                      <a:r>
                        <a:rPr lang="it-IT" dirty="0"/>
                        <a:t>Assenza di strumenti efficaci di intervento individuale (come le motivazioni)</a:t>
                      </a:r>
                    </a:p>
                  </a:txBody>
                  <a:tcPr marL="74751" marR="74751"/>
                </a:tc>
                <a:tc>
                  <a:txBody>
                    <a:bodyPr/>
                    <a:lstStyle/>
                    <a:p>
                      <a:r>
                        <a:rPr lang="it-IT" dirty="0"/>
                        <a:t>Limitata conoscenza delle Linee Guida</a:t>
                      </a:r>
                    </a:p>
                  </a:txBody>
                  <a:tcPr marL="74751" marR="74751"/>
                </a:tc>
                <a:tc>
                  <a:txBody>
                    <a:bodyPr/>
                    <a:lstStyle/>
                    <a:p>
                      <a:r>
                        <a:rPr lang="it-IT" dirty="0"/>
                        <a:t>Limitata consapevolezza e conoscenza della malattia</a:t>
                      </a:r>
                    </a:p>
                  </a:txBody>
                  <a:tcPr marL="74751" marR="74751"/>
                </a:tc>
                <a:extLst>
                  <a:ext uri="{0D108BD9-81ED-4DB2-BD59-A6C34878D82A}">
                    <a16:rowId xmlns:a16="http://schemas.microsoft.com/office/drawing/2014/main" val="4093268912"/>
                  </a:ext>
                </a:extLst>
              </a:tr>
              <a:tr h="370840">
                <a:tc>
                  <a:txBody>
                    <a:bodyPr/>
                    <a:lstStyle/>
                    <a:p>
                      <a:r>
                        <a:rPr lang="it-IT" dirty="0"/>
                        <a:t>Assenza di counseling</a:t>
                      </a:r>
                    </a:p>
                  </a:txBody>
                  <a:tcPr marL="74751" marR="74751"/>
                </a:tc>
                <a:tc>
                  <a:txBody>
                    <a:bodyPr/>
                    <a:lstStyle/>
                    <a:p>
                      <a:r>
                        <a:rPr lang="it-IT" dirty="0"/>
                        <a:t>Limitata esperienza clinica</a:t>
                      </a:r>
                    </a:p>
                  </a:txBody>
                  <a:tcPr marL="74751" marR="74751"/>
                </a:tc>
                <a:tc>
                  <a:txBody>
                    <a:bodyPr/>
                    <a:lstStyle/>
                    <a:p>
                      <a:r>
                        <a:rPr lang="it-IT" dirty="0"/>
                        <a:t>Difficoltà ad accettare terapie croniche</a:t>
                      </a:r>
                    </a:p>
                  </a:txBody>
                  <a:tcPr marL="74751" marR="74751"/>
                </a:tc>
                <a:extLst>
                  <a:ext uri="{0D108BD9-81ED-4DB2-BD59-A6C34878D82A}">
                    <a16:rowId xmlns:a16="http://schemas.microsoft.com/office/drawing/2014/main" val="3913972956"/>
                  </a:ext>
                </a:extLst>
              </a:tr>
              <a:tr h="370840">
                <a:tc>
                  <a:txBody>
                    <a:bodyPr/>
                    <a:lstStyle/>
                    <a:p>
                      <a:r>
                        <a:rPr lang="it-IT" dirty="0"/>
                        <a:t>Risorse inadeguate in termini di personale</a:t>
                      </a:r>
                    </a:p>
                  </a:txBody>
                  <a:tcPr marL="74751" marR="74751"/>
                </a:tc>
                <a:tc>
                  <a:txBody>
                    <a:bodyPr/>
                    <a:lstStyle/>
                    <a:p>
                      <a:r>
                        <a:rPr lang="it-IT" dirty="0"/>
                        <a:t>Incapacità di gestire correttamente il rapporto col paziente</a:t>
                      </a:r>
                    </a:p>
                  </a:txBody>
                  <a:tcPr marL="74751" marR="74751"/>
                </a:tc>
                <a:tc>
                  <a:txBody>
                    <a:bodyPr/>
                    <a:lstStyle/>
                    <a:p>
                      <a:r>
                        <a:rPr lang="it-IT" dirty="0"/>
                        <a:t>Difficoltà e riluttanza a cambiare lo stile di vita</a:t>
                      </a:r>
                    </a:p>
                  </a:txBody>
                  <a:tcPr marL="74751" marR="74751"/>
                </a:tc>
                <a:extLst>
                  <a:ext uri="{0D108BD9-81ED-4DB2-BD59-A6C34878D82A}">
                    <a16:rowId xmlns:a16="http://schemas.microsoft.com/office/drawing/2014/main" val="2143555288"/>
                  </a:ext>
                </a:extLst>
              </a:tr>
              <a:tr h="370840">
                <a:tc>
                  <a:txBody>
                    <a:bodyPr/>
                    <a:lstStyle/>
                    <a:p>
                      <a:r>
                        <a:rPr lang="it-IT" dirty="0"/>
                        <a:t>Sostegno finanziario limitato</a:t>
                      </a:r>
                    </a:p>
                  </a:txBody>
                  <a:tcPr marL="74751" marR="74751"/>
                </a:tc>
                <a:tc>
                  <a:txBody>
                    <a:bodyPr/>
                    <a:lstStyle/>
                    <a:p>
                      <a:r>
                        <a:rPr lang="it-IT" dirty="0"/>
                        <a:t>Limitata disponibilità di tempo</a:t>
                      </a:r>
                    </a:p>
                  </a:txBody>
                  <a:tcPr marL="74751" marR="74751"/>
                </a:tc>
                <a:tc>
                  <a:txBody>
                    <a:bodyPr/>
                    <a:lstStyle/>
                    <a:p>
                      <a:r>
                        <a:rPr lang="it-IT" dirty="0"/>
                        <a:t>Difficoltà di accesso alle cure</a:t>
                      </a:r>
                    </a:p>
                  </a:txBody>
                  <a:tcPr marL="74751" marR="74751"/>
                </a:tc>
                <a:extLst>
                  <a:ext uri="{0D108BD9-81ED-4DB2-BD59-A6C34878D82A}">
                    <a16:rowId xmlns:a16="http://schemas.microsoft.com/office/drawing/2014/main" val="769892159"/>
                  </a:ext>
                </a:extLst>
              </a:tr>
            </a:tbl>
          </a:graphicData>
        </a:graphic>
      </p:graphicFrame>
    </p:spTree>
    <p:extLst>
      <p:ext uri="{BB962C8B-B14F-4D97-AF65-F5344CB8AC3E}">
        <p14:creationId xmlns:p14="http://schemas.microsoft.com/office/powerpoint/2010/main" val="151881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563077-15F4-6175-7705-3137D91863A1}"/>
              </a:ext>
            </a:extLst>
          </p:cNvPr>
          <p:cNvSpPr>
            <a:spLocks noGrp="1"/>
          </p:cNvSpPr>
          <p:nvPr>
            <p:ph type="title"/>
          </p:nvPr>
        </p:nvSpPr>
        <p:spPr/>
        <p:txBody>
          <a:bodyPr>
            <a:normAutofit fontScale="90000"/>
          </a:bodyPr>
          <a:lstStyle/>
          <a:p>
            <a:r>
              <a:rPr lang="it-IT" sz="3600" dirty="0"/>
              <a:t>ADERENZA TERAPEUTICA: UN POLICY REPORT CONTRO L’INEFFICACIA DELLE TERAPIE E LO SPRECO DI RISORSE</a:t>
            </a:r>
          </a:p>
        </p:txBody>
      </p:sp>
      <p:sp>
        <p:nvSpPr>
          <p:cNvPr id="3" name="Segnaposto contenuto 2">
            <a:extLst>
              <a:ext uri="{FF2B5EF4-FFF2-40B4-BE49-F238E27FC236}">
                <a16:creationId xmlns:a16="http://schemas.microsoft.com/office/drawing/2014/main" id="{297B47A7-78F1-6EE7-60C0-30D0B12A19C5}"/>
              </a:ext>
            </a:extLst>
          </p:cNvPr>
          <p:cNvSpPr>
            <a:spLocks noGrp="1"/>
          </p:cNvSpPr>
          <p:nvPr>
            <p:ph idx="1"/>
          </p:nvPr>
        </p:nvSpPr>
        <p:spPr/>
        <p:txBody>
          <a:bodyPr>
            <a:normAutofit/>
          </a:bodyPr>
          <a:lstStyle/>
          <a:p>
            <a:r>
              <a:rPr lang="it-IT" b="0" i="0" dirty="0">
                <a:solidFill>
                  <a:srgbClr val="1A171B"/>
                </a:solidFill>
                <a:effectLst/>
                <a:highlight>
                  <a:srgbClr val="F3E2D1"/>
                </a:highlight>
                <a:latin typeface="sole_text"/>
              </a:rPr>
              <a:t>Secondo l’OMS, esistono molteplici ostacoli che portano a una scarsa aderenza alla terapia farmacologica, riconducibili a fattori socio-economici, legati al tipo di terapia, al paziente, alla patologia e al sistema /team sanitario.</a:t>
            </a:r>
          </a:p>
          <a:p>
            <a:r>
              <a:rPr lang="it-IT" dirty="0">
                <a:solidFill>
                  <a:srgbClr val="1A171B"/>
                </a:solidFill>
                <a:highlight>
                  <a:srgbClr val="F3E2D1"/>
                </a:highlight>
                <a:latin typeface="sole_text"/>
              </a:rPr>
              <a:t>Il documento nasce in risposta al fatto che, per più del 50% nei pazienti affetti da ipertensione e dislipidemie, si riscontra una scarsa aderenza alle cure.</a:t>
            </a:r>
          </a:p>
          <a:p>
            <a:r>
              <a:rPr lang="it-IT" b="0" i="0" dirty="0">
                <a:solidFill>
                  <a:srgbClr val="1A171B"/>
                </a:solidFill>
                <a:effectLst/>
                <a:highlight>
                  <a:srgbClr val="F3E2D1"/>
                </a:highlight>
                <a:latin typeface="sole_text"/>
              </a:rPr>
              <a:t>E’ un problema che rappresenta oggi la principale causa di non efficacia delle relative terapie farmacologiche ed è associato ad un aumento degli interventi di assistenza sanitaria dovuti al peggioramento della malattia e mortalità, con il conseguente incremento dei costi per il Sistema Sanitario e per la Società.</a:t>
            </a:r>
          </a:p>
          <a:p>
            <a:endParaRPr lang="it-IT" dirty="0"/>
          </a:p>
        </p:txBody>
      </p:sp>
      <p:pic>
        <p:nvPicPr>
          <p:cNvPr id="5" name="Immagine 4">
            <a:extLst>
              <a:ext uri="{FF2B5EF4-FFF2-40B4-BE49-F238E27FC236}">
                <a16:creationId xmlns:a16="http://schemas.microsoft.com/office/drawing/2014/main" id="{D7E3C4BE-6447-3AB2-5C22-3704AB820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1542" y="3618464"/>
            <a:ext cx="2926080" cy="2926080"/>
          </a:xfrm>
          <a:prstGeom prst="rect">
            <a:avLst/>
          </a:prstGeom>
        </p:spPr>
      </p:pic>
    </p:spTree>
    <p:extLst>
      <p:ext uri="{BB962C8B-B14F-4D97-AF65-F5344CB8AC3E}">
        <p14:creationId xmlns:p14="http://schemas.microsoft.com/office/powerpoint/2010/main" val="3707209884"/>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413</TotalTime>
  <Words>2993</Words>
  <Application>Microsoft Office PowerPoint</Application>
  <PresentationFormat>Widescreen</PresentationFormat>
  <Paragraphs>207</Paragraphs>
  <Slides>29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Calibri</vt:lpstr>
      <vt:lpstr>sole_text</vt:lpstr>
      <vt:lpstr>Trebuchet MS</vt:lpstr>
      <vt:lpstr>Wingdings 3</vt:lpstr>
      <vt:lpstr>Sfaccettatura</vt:lpstr>
      <vt:lpstr>ADERENZA TERAPEUTICA 4.0 UNA PIU’CONCRETA SINERGIA TRA MEDICO DI MEDICINA GENERALE E FARMACISTA PER MIGLIORARE LA SALUTE PUBBLICA</vt:lpstr>
      <vt:lpstr>    CAPACITA’ DI ASCOLTO</vt:lpstr>
      <vt:lpstr>    CAPACITA’ DI ASCOLTO</vt:lpstr>
      <vt:lpstr>      EMPOWERMENT</vt:lpstr>
      <vt:lpstr>PATOLOGIE CARDIOVASCOLARI, METABOLICHE, RESPIRATORIE, PSICHIATRICHE : COME MIGLIORARE L’ADERENZA E LA PERSISTENZA TERAPEUTICA NEL PAZIENTE CRONICO COMORBIDO</vt:lpstr>
      <vt:lpstr>COMPLIANCE, ADERENZA, CONCORDANZA</vt:lpstr>
      <vt:lpstr>ADERENZA: UN COMPORTAMENTO        INDIVIDUALE   </vt:lpstr>
      <vt:lpstr>GLI OSTACOLI PER UNA BUONA ADERENZA TERAPEUTICA</vt:lpstr>
      <vt:lpstr>ADERENZA TERAPEUTICA: UN POLICY REPORT CONTRO L’INEFFICACIA DELLE TERAPIE E LO SPRECO DI RISORSE</vt:lpstr>
      <vt:lpstr>PATOLOGIE E ADERENZA TERAPEUTICA</vt:lpstr>
      <vt:lpstr>Presentazione standard di PowerPoint</vt:lpstr>
      <vt:lpstr>STRUMENTI PER MIGLIORARE L’ADERENZA TERAPEUTICA</vt:lpstr>
      <vt:lpstr>METODI PER VALUTARE E AFFRONTARE LA NON ADERENZA</vt:lpstr>
      <vt:lpstr>METODI OGGETTIVI</vt:lpstr>
      <vt:lpstr>METODI SOGGETTIVI</vt:lpstr>
      <vt:lpstr>STRATEGIE PER MIGLIORARE L’ ADERENZA</vt:lpstr>
      <vt:lpstr>STRATEGIE PER MIGLIORARE L’ ADERENZA</vt:lpstr>
      <vt:lpstr>QUESTIONARIO ADERENZA TERAPEUTICA</vt:lpstr>
      <vt:lpstr>QUESTIONARIO ADERENZA TERAPEUTICA</vt:lpstr>
      <vt:lpstr>QUESTIONARIO ADERENZA TERAPEUTICA</vt:lpstr>
      <vt:lpstr>QUESTIONARIO ADERENZA TERAPEUTICA</vt:lpstr>
      <vt:lpstr>DIARIO</vt:lpstr>
      <vt:lpstr>STRUTTURA DEL DIARIO</vt:lpstr>
      <vt:lpstr>STRUTTURA DEL DIARIO</vt:lpstr>
      <vt:lpstr>STRATEGIE PER SUPPORTARE L’ADERENZA</vt:lpstr>
      <vt:lpstr>MINACCE ALL’ ADERENZA, PUR IN PRESENZA DI AUTONOMIA DEL PAZIENTE</vt:lpstr>
      <vt:lpstr>EDUCAZIONE DEL PAZIENTE E DELLA FAMIGLIA</vt:lpstr>
      <vt:lpstr>ADERENZA TERAPEUTICA NELLE PATOLOGIE PSICHIATRICHE</vt:lpstr>
      <vt:lpstr>   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uni</dc:creator>
  <cp:lastModifiedBy>uni</cp:lastModifiedBy>
  <cp:revision>79</cp:revision>
  <dcterms:created xsi:type="dcterms:W3CDTF">2024-06-30T19:20:02Z</dcterms:created>
  <dcterms:modified xsi:type="dcterms:W3CDTF">2024-09-08T07:04:48Z</dcterms:modified>
</cp:coreProperties>
</file>